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4"/>
  </p:notesMasterIdLst>
  <p:handoutMasterIdLst>
    <p:handoutMasterId r:id="rId15"/>
  </p:handoutMasterIdLst>
  <p:sldIdLst>
    <p:sldId id="256" r:id="rId2"/>
    <p:sldId id="257" r:id="rId3"/>
    <p:sldId id="271" r:id="rId4"/>
    <p:sldId id="258" r:id="rId5"/>
    <p:sldId id="259" r:id="rId6"/>
    <p:sldId id="260" r:id="rId7"/>
    <p:sldId id="270" r:id="rId8"/>
    <p:sldId id="262" r:id="rId9"/>
    <p:sldId id="263" r:id="rId10"/>
    <p:sldId id="264" r:id="rId11"/>
    <p:sldId id="266" r:id="rId12"/>
    <p:sldId id="269"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07" autoAdjust="0"/>
    <p:restoredTop sz="94660"/>
  </p:normalViewPr>
  <p:slideViewPr>
    <p:cSldViewPr>
      <p:cViewPr varScale="1">
        <p:scale>
          <a:sx n="75" d="100"/>
          <a:sy n="75" d="100"/>
        </p:scale>
        <p:origin x="1076"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F02AF0C-CCF7-4FA8-A99C-450660DF3B4B}" type="datetimeFigureOut">
              <a:rPr lang="en-GB" smtClean="0"/>
              <a:t>03/11/2025</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BA8D950C-D91E-45C7-BD76-950BDD26992B}" type="slidenum">
              <a:rPr lang="en-GB" smtClean="0"/>
              <a:t>‹#›</a:t>
            </a:fld>
            <a:endParaRPr lang="en-GB"/>
          </a:p>
        </p:txBody>
      </p:sp>
    </p:spTree>
    <p:extLst>
      <p:ext uri="{BB962C8B-B14F-4D97-AF65-F5344CB8AC3E}">
        <p14:creationId xmlns:p14="http://schemas.microsoft.com/office/powerpoint/2010/main" val="3525938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FA2D03A0-1EF9-4F55-8654-8597378FFF9F}" type="datetimeFigureOut">
              <a:rPr lang="en-GB" smtClean="0"/>
              <a:t>03/11/2025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9280144-3F79-4DC8-BF4E-B5004A85EDAC}" type="slidenum">
              <a:rPr lang="en-GB" smtClean="0"/>
              <a:t>‹#›</a:t>
            </a:fld>
            <a:endParaRPr lang="en-GB"/>
          </a:p>
        </p:txBody>
      </p:sp>
    </p:spTree>
    <p:extLst>
      <p:ext uri="{BB962C8B-B14F-4D97-AF65-F5344CB8AC3E}">
        <p14:creationId xmlns:p14="http://schemas.microsoft.com/office/powerpoint/2010/main" val="1358477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video clip is a</a:t>
            </a:r>
            <a:r>
              <a:rPr lang="en-GB" baseline="0" dirty="0"/>
              <a:t> short insight into the way children learn to read. </a:t>
            </a:r>
          </a:p>
          <a:p>
            <a:r>
              <a:rPr lang="en-GB" baseline="0" dirty="0"/>
              <a:t>These sounds are practised daily with the children in school and the children are encouraged to apply these sounds to their daily reading and writing. </a:t>
            </a:r>
          </a:p>
          <a:p>
            <a:r>
              <a:rPr lang="en-GB" baseline="0" dirty="0"/>
              <a:t>All of the sounds shown in the video clip are on cards in your pack that you will take away today. </a:t>
            </a:r>
            <a:endParaRPr lang="en-GB" dirty="0"/>
          </a:p>
        </p:txBody>
      </p:sp>
      <p:sp>
        <p:nvSpPr>
          <p:cNvPr id="4" name="Slide Number Placeholder 3"/>
          <p:cNvSpPr>
            <a:spLocks noGrp="1"/>
          </p:cNvSpPr>
          <p:nvPr>
            <p:ph type="sldNum" sz="quarter" idx="10"/>
          </p:nvPr>
        </p:nvSpPr>
        <p:spPr/>
        <p:txBody>
          <a:bodyPr/>
          <a:lstStyle/>
          <a:p>
            <a:fld id="{D9280144-3F79-4DC8-BF4E-B5004A85EDAC}" type="slidenum">
              <a:rPr lang="en-GB" smtClean="0"/>
              <a:t>1</a:t>
            </a:fld>
            <a:endParaRPr lang="en-GB"/>
          </a:p>
        </p:txBody>
      </p:sp>
    </p:spTree>
    <p:extLst>
      <p:ext uri="{BB962C8B-B14F-4D97-AF65-F5344CB8AC3E}">
        <p14:creationId xmlns:p14="http://schemas.microsoft.com/office/powerpoint/2010/main" val="29824246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9280144-3F79-4DC8-BF4E-B5004A85EDAC}" type="slidenum">
              <a:rPr lang="en-GB" smtClean="0"/>
              <a:t>11</a:t>
            </a:fld>
            <a:endParaRPr lang="en-GB"/>
          </a:p>
        </p:txBody>
      </p:sp>
    </p:spTree>
    <p:extLst>
      <p:ext uri="{BB962C8B-B14F-4D97-AF65-F5344CB8AC3E}">
        <p14:creationId xmlns:p14="http://schemas.microsoft.com/office/powerpoint/2010/main" val="41034880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9280144-3F79-4DC8-BF4E-B5004A85EDAC}" type="slidenum">
              <a:rPr lang="en-GB" smtClean="0"/>
              <a:t>12</a:t>
            </a:fld>
            <a:endParaRPr lang="en-GB"/>
          </a:p>
        </p:txBody>
      </p:sp>
    </p:spTree>
    <p:extLst>
      <p:ext uri="{BB962C8B-B14F-4D97-AF65-F5344CB8AC3E}">
        <p14:creationId xmlns:p14="http://schemas.microsoft.com/office/powerpoint/2010/main" val="2874355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2"/>
                </a:solidFill>
              </a:rPr>
              <a:t>Children participate in a 30 minute phonics lesson each day.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2"/>
                </a:solidFill>
              </a:rPr>
              <a:t>Children are given a variety of opportunities to apply their phonics learning to everyday reading and writing. </a:t>
            </a:r>
            <a:endParaRPr lang="en-GB" dirty="0"/>
          </a:p>
          <a:p>
            <a:r>
              <a:rPr lang="en-GB" dirty="0"/>
              <a:t>At St Brendan’s we follow the Read</a:t>
            </a:r>
            <a:r>
              <a:rPr lang="en-GB" baseline="0" dirty="0"/>
              <a:t> Write </a:t>
            </a:r>
            <a:r>
              <a:rPr lang="en-GB" baseline="0" dirty="0" err="1"/>
              <a:t>Inc</a:t>
            </a:r>
            <a:r>
              <a:rPr lang="en-GB" baseline="0" dirty="0"/>
              <a:t> phonics scheme.</a:t>
            </a:r>
          </a:p>
          <a:p>
            <a:r>
              <a:rPr lang="en-GB" baseline="0" dirty="0"/>
              <a:t>The children learn different sounds and apply this when reading their Read Write </a:t>
            </a:r>
            <a:r>
              <a:rPr lang="en-GB" baseline="0" dirty="0" err="1"/>
              <a:t>Inc</a:t>
            </a:r>
            <a:r>
              <a:rPr lang="en-GB" baseline="0" dirty="0"/>
              <a:t> books. </a:t>
            </a:r>
          </a:p>
          <a:p>
            <a:r>
              <a:rPr lang="en-GB" baseline="0" dirty="0"/>
              <a:t>Show resources. </a:t>
            </a:r>
            <a:endParaRPr lang="en-GB" dirty="0"/>
          </a:p>
        </p:txBody>
      </p:sp>
      <p:sp>
        <p:nvSpPr>
          <p:cNvPr id="4" name="Slide Number Placeholder 3"/>
          <p:cNvSpPr>
            <a:spLocks noGrp="1"/>
          </p:cNvSpPr>
          <p:nvPr>
            <p:ph type="sldNum" sz="quarter" idx="10"/>
          </p:nvPr>
        </p:nvSpPr>
        <p:spPr/>
        <p:txBody>
          <a:bodyPr/>
          <a:lstStyle/>
          <a:p>
            <a:fld id="{D9280144-3F79-4DC8-BF4E-B5004A85EDAC}" type="slidenum">
              <a:rPr lang="en-GB" smtClean="0"/>
              <a:t>2</a:t>
            </a:fld>
            <a:endParaRPr lang="en-GB"/>
          </a:p>
        </p:txBody>
      </p:sp>
    </p:spTree>
    <p:extLst>
      <p:ext uri="{BB962C8B-B14F-4D97-AF65-F5344CB8AC3E}">
        <p14:creationId xmlns:p14="http://schemas.microsoft.com/office/powerpoint/2010/main" val="2778202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Show Fred the Frog and explain how it works.</a:t>
            </a:r>
            <a:r>
              <a:rPr lang="en-GB" baseline="0" dirty="0"/>
              <a:t> </a:t>
            </a:r>
            <a:endParaRPr lang="en-GB" dirty="0"/>
          </a:p>
        </p:txBody>
      </p:sp>
      <p:sp>
        <p:nvSpPr>
          <p:cNvPr id="4" name="Slide Number Placeholder 3"/>
          <p:cNvSpPr>
            <a:spLocks noGrp="1"/>
          </p:cNvSpPr>
          <p:nvPr>
            <p:ph type="sldNum" sz="quarter" idx="10"/>
          </p:nvPr>
        </p:nvSpPr>
        <p:spPr/>
        <p:txBody>
          <a:bodyPr/>
          <a:lstStyle/>
          <a:p>
            <a:fld id="{D9280144-3F79-4DC8-BF4E-B5004A85EDAC}" type="slidenum">
              <a:rPr lang="en-GB" smtClean="0"/>
              <a:t>3</a:t>
            </a:fld>
            <a:endParaRPr lang="en-GB"/>
          </a:p>
        </p:txBody>
      </p:sp>
    </p:spTree>
    <p:extLst>
      <p:ext uri="{BB962C8B-B14F-4D97-AF65-F5344CB8AC3E}">
        <p14:creationId xmlns:p14="http://schemas.microsoft.com/office/powerpoint/2010/main" val="3233078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Almost all children who receive phonics teaching will learn the skills they need to tackle new words. </a:t>
            </a:r>
          </a:p>
          <a:p>
            <a:pPr marL="0" indent="0">
              <a:buNone/>
            </a:pPr>
            <a:r>
              <a:rPr lang="en-GB" dirty="0"/>
              <a:t>They can then go onto read any kind of text fluently and confidently and to read for enjoyment. </a:t>
            </a:r>
          </a:p>
          <a:p>
            <a:endParaRPr lang="en-GB" dirty="0"/>
          </a:p>
        </p:txBody>
      </p:sp>
      <p:sp>
        <p:nvSpPr>
          <p:cNvPr id="4" name="Slide Number Placeholder 3"/>
          <p:cNvSpPr>
            <a:spLocks noGrp="1"/>
          </p:cNvSpPr>
          <p:nvPr>
            <p:ph type="sldNum" sz="quarter" idx="10"/>
          </p:nvPr>
        </p:nvSpPr>
        <p:spPr/>
        <p:txBody>
          <a:bodyPr/>
          <a:lstStyle/>
          <a:p>
            <a:fld id="{D9280144-3F79-4DC8-BF4E-B5004A85EDAC}" type="slidenum">
              <a:rPr lang="en-GB" smtClean="0"/>
              <a:t>4</a:t>
            </a:fld>
            <a:endParaRPr lang="en-GB"/>
          </a:p>
        </p:txBody>
      </p:sp>
    </p:spTree>
    <p:extLst>
      <p:ext uri="{BB962C8B-B14F-4D97-AF65-F5344CB8AC3E}">
        <p14:creationId xmlns:p14="http://schemas.microsoft.com/office/powerpoint/2010/main" val="4092270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9280144-3F79-4DC8-BF4E-B5004A85EDAC}" type="slidenum">
              <a:rPr lang="en-GB" smtClean="0"/>
              <a:t>5</a:t>
            </a:fld>
            <a:endParaRPr lang="en-GB"/>
          </a:p>
        </p:txBody>
      </p:sp>
    </p:spTree>
    <p:extLst>
      <p:ext uri="{BB962C8B-B14F-4D97-AF65-F5344CB8AC3E}">
        <p14:creationId xmlns:p14="http://schemas.microsoft.com/office/powerpoint/2010/main" val="623634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video shows</a:t>
            </a:r>
            <a:r>
              <a:rPr lang="en-GB" baseline="0" dirty="0"/>
              <a:t> children reading words from the phonics screening check. It shows what is accepted. </a:t>
            </a:r>
            <a:endParaRPr lang="en-GB" dirty="0"/>
          </a:p>
        </p:txBody>
      </p:sp>
      <p:sp>
        <p:nvSpPr>
          <p:cNvPr id="4" name="Slide Number Placeholder 3"/>
          <p:cNvSpPr>
            <a:spLocks noGrp="1"/>
          </p:cNvSpPr>
          <p:nvPr>
            <p:ph type="sldNum" sz="quarter" idx="10"/>
          </p:nvPr>
        </p:nvSpPr>
        <p:spPr/>
        <p:txBody>
          <a:bodyPr/>
          <a:lstStyle/>
          <a:p>
            <a:fld id="{D9280144-3F79-4DC8-BF4E-B5004A85EDAC}" type="slidenum">
              <a:rPr lang="en-GB" smtClean="0"/>
              <a:t>6</a:t>
            </a:fld>
            <a:endParaRPr lang="en-GB"/>
          </a:p>
        </p:txBody>
      </p:sp>
    </p:spTree>
    <p:extLst>
      <p:ext uri="{BB962C8B-B14F-4D97-AF65-F5344CB8AC3E}">
        <p14:creationId xmlns:p14="http://schemas.microsoft.com/office/powerpoint/2010/main" val="11510084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9280144-3F79-4DC8-BF4E-B5004A85EDAC}" type="slidenum">
              <a:rPr lang="en-GB" smtClean="0"/>
              <a:t>8</a:t>
            </a:fld>
            <a:endParaRPr lang="en-GB"/>
          </a:p>
        </p:txBody>
      </p:sp>
    </p:spTree>
    <p:extLst>
      <p:ext uri="{BB962C8B-B14F-4D97-AF65-F5344CB8AC3E}">
        <p14:creationId xmlns:p14="http://schemas.microsoft.com/office/powerpoint/2010/main" val="37998423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9280144-3F79-4DC8-BF4E-B5004A85EDAC}" type="slidenum">
              <a:rPr lang="en-GB" smtClean="0"/>
              <a:t>9</a:t>
            </a:fld>
            <a:endParaRPr lang="en-GB"/>
          </a:p>
        </p:txBody>
      </p:sp>
    </p:spTree>
    <p:extLst>
      <p:ext uri="{BB962C8B-B14F-4D97-AF65-F5344CB8AC3E}">
        <p14:creationId xmlns:p14="http://schemas.microsoft.com/office/powerpoint/2010/main" val="4264493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9280144-3F79-4DC8-BF4E-B5004A85EDAC}" type="slidenum">
              <a:rPr lang="en-GB" smtClean="0"/>
              <a:t>10</a:t>
            </a:fld>
            <a:endParaRPr lang="en-GB"/>
          </a:p>
        </p:txBody>
      </p:sp>
    </p:spTree>
    <p:extLst>
      <p:ext uri="{BB962C8B-B14F-4D97-AF65-F5344CB8AC3E}">
        <p14:creationId xmlns:p14="http://schemas.microsoft.com/office/powerpoint/2010/main" val="3654807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5B6DBA-E93D-457D-B902-C16B382DA9C5}"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928918-781B-4175-8349-FED5AFFEFBB4}"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5B6DBA-E93D-457D-B902-C16B382DA9C5}"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928918-781B-4175-8349-FED5AFFEFBB4}"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15B6DBA-E93D-457D-B902-C16B382DA9C5}"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928918-781B-4175-8349-FED5AFFEFBB4}"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5B6DBA-E93D-457D-B902-C16B382DA9C5}"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928918-781B-4175-8349-FED5AFFEFBB4}" type="slidenum">
              <a:rPr lang="en-GB" smtClean="0"/>
              <a:t>‹#›</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5B6DBA-E93D-457D-B902-C16B382DA9C5}" type="datetimeFigureOut">
              <a:rPr lang="en-GB" smtClean="0"/>
              <a:t>03/11/2025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928918-781B-4175-8349-FED5AFFEFBB4}"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A15B6DBA-E93D-457D-B902-C16B382DA9C5}"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928918-781B-4175-8349-FED5AFFEFBB4}"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5B6DBA-E93D-457D-B902-C16B382DA9C5}" type="datetimeFigureOut">
              <a:rPr lang="en-GB" smtClean="0"/>
              <a:t>03/11/2025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928918-781B-4175-8349-FED5AFFEFBB4}"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15B6DBA-E93D-457D-B902-C16B382DA9C5}" type="datetimeFigureOut">
              <a:rPr lang="en-GB" smtClean="0"/>
              <a:t>03/11/2025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928918-781B-4175-8349-FED5AFFEFBB4}"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15B6DBA-E93D-457D-B902-C16B382DA9C5}" type="datetimeFigureOut">
              <a:rPr lang="en-GB" smtClean="0"/>
              <a:t>03/11/2025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928918-781B-4175-8349-FED5AFFEFBB4}"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15B6DBA-E93D-457D-B902-C16B382DA9C5}"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928918-781B-4175-8349-FED5AFFEFBB4}"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5B6DBA-E93D-457D-B902-C16B382DA9C5}" type="datetimeFigureOut">
              <a:rPr lang="en-GB" smtClean="0"/>
              <a:t>03/11/2025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928918-781B-4175-8349-FED5AFFEFBB4}"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15B6DBA-E93D-457D-B902-C16B382DA9C5}" type="datetimeFigureOut">
              <a:rPr lang="en-GB" smtClean="0"/>
              <a:t>03/11/2025</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6928918-781B-4175-8349-FED5AFFEFBB4}"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ruthmiskin.com/en/find-out-more/parents/#lg=1&amp;slide=2" TargetMode="External"/><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LbKGLJPp6ww"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8978" y="1412776"/>
            <a:ext cx="7772400" cy="1780108"/>
          </a:xfrm>
        </p:spPr>
        <p:txBody>
          <a:bodyPr/>
          <a:lstStyle/>
          <a:p>
            <a:r>
              <a:rPr lang="en-GB" b="1" dirty="0">
                <a:latin typeface="Comic Sans MS" panose="030F0702030302020204" pitchFamily="66" charset="0"/>
              </a:rPr>
              <a:t>Year 1 Phonics Screening Check</a:t>
            </a:r>
          </a:p>
        </p:txBody>
      </p:sp>
      <p:pic>
        <p:nvPicPr>
          <p:cNvPr id="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2780927"/>
            <a:ext cx="2350294"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7105" y="2780928"/>
            <a:ext cx="2302329"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7414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772816"/>
            <a:ext cx="8280920" cy="4003632"/>
          </a:xfrm>
        </p:spPr>
        <p:txBody>
          <a:bodyPr>
            <a:normAutofit fontScale="92500"/>
          </a:bodyPr>
          <a:lstStyle/>
          <a:p>
            <a:pPr marL="0" indent="0">
              <a:buNone/>
            </a:pPr>
            <a:r>
              <a:rPr lang="en-GB" dirty="0"/>
              <a:t>There are a number of ways that parents can support reading development:</a:t>
            </a:r>
          </a:p>
          <a:p>
            <a:r>
              <a:rPr lang="en-GB" dirty="0"/>
              <a:t> Read with your child and let your child see you enjoy reading yourself. They are influenced by you and what you do!</a:t>
            </a:r>
          </a:p>
          <a:p>
            <a:r>
              <a:rPr lang="en-GB" dirty="0"/>
              <a:t> Make time for your child to read their school book to you.</a:t>
            </a:r>
          </a:p>
          <a:p>
            <a:r>
              <a:rPr lang="en-GB" dirty="0"/>
              <a:t>With all books, encourage your child to ‘sound out’ unfamiliar </a:t>
            </a:r>
          </a:p>
          <a:p>
            <a:pPr marL="0" indent="0">
              <a:buNone/>
            </a:pPr>
            <a:r>
              <a:rPr lang="en-GB" dirty="0"/>
              <a:t>words and then blend from left to right rather than looking at </a:t>
            </a:r>
          </a:p>
          <a:p>
            <a:pPr marL="0" indent="0">
              <a:buNone/>
            </a:pPr>
            <a:r>
              <a:rPr lang="en-GB" dirty="0"/>
              <a:t>pictures to guess. </a:t>
            </a:r>
          </a:p>
          <a:p>
            <a:r>
              <a:rPr lang="en-GB" dirty="0"/>
              <a:t>Encourage Fred Fingers if your child is struggling to read a </a:t>
            </a:r>
            <a:r>
              <a:rPr lang="en-GB"/>
              <a:t>word.</a:t>
            </a:r>
            <a:endParaRPr lang="en-GB" dirty="0"/>
          </a:p>
        </p:txBody>
      </p:sp>
      <p:sp>
        <p:nvSpPr>
          <p:cNvPr id="2" name="Title 1"/>
          <p:cNvSpPr>
            <a:spLocks noGrp="1"/>
          </p:cNvSpPr>
          <p:nvPr>
            <p:ph type="title"/>
          </p:nvPr>
        </p:nvSpPr>
        <p:spPr/>
        <p:txBody>
          <a:bodyPr>
            <a:normAutofit fontScale="90000"/>
          </a:bodyPr>
          <a:lstStyle/>
          <a:p>
            <a:r>
              <a:rPr lang="en-GB" dirty="0"/>
              <a:t>How can I help my child?</a:t>
            </a:r>
            <a:br>
              <a:rPr lang="en-GB" dirty="0"/>
            </a:br>
            <a:endParaRPr lang="en-GB" dirty="0"/>
          </a:p>
        </p:txBody>
      </p:sp>
      <p:pic>
        <p:nvPicPr>
          <p:cNvPr id="5" name="Picture 14" descr="https://encrypted-tbn3.google.com/images?q=tbn:ANd9GcS0PBsqoVqLNqxdVcHnMzd4F82zpKiX2H7QuwMXivIRAlg2PKj4"/>
          <p:cNvPicPr>
            <a:picLocks noChangeAspect="1" noChangeArrowheads="1"/>
          </p:cNvPicPr>
          <p:nvPr/>
        </p:nvPicPr>
        <p:blipFill>
          <a:blip r:embed="rId3">
            <a:extLst>
              <a:ext uri="{28A0092B-C50C-407E-A947-70E740481C1C}">
                <a14:useLocalDpi xmlns:a14="http://schemas.microsoft.com/office/drawing/2010/main" val="0"/>
              </a:ext>
            </a:extLst>
          </a:blip>
          <a:srcRect t="26666"/>
          <a:stretch>
            <a:fillRect/>
          </a:stretch>
        </p:blipFill>
        <p:spPr bwMode="auto">
          <a:xfrm>
            <a:off x="7236296" y="548680"/>
            <a:ext cx="1476084" cy="1082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2129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5292" y="2527584"/>
            <a:ext cx="8352928" cy="3450696"/>
          </a:xfrm>
        </p:spPr>
        <p:txBody>
          <a:bodyPr>
            <a:normAutofit lnSpcReduction="10000"/>
          </a:bodyPr>
          <a:lstStyle/>
          <a:p>
            <a:r>
              <a:rPr lang="en-GB" dirty="0"/>
              <a:t>Say each sound in the word from left to right.</a:t>
            </a:r>
          </a:p>
          <a:p>
            <a:r>
              <a:rPr lang="en-GB" dirty="0"/>
              <a:t>Blend the sounds by pointing to each letter, i.e. /b/ in bat, or letter group, i.e. /</a:t>
            </a:r>
            <a:r>
              <a:rPr lang="en-GB" dirty="0" err="1"/>
              <a:t>igh</a:t>
            </a:r>
            <a:r>
              <a:rPr lang="en-GB" dirty="0"/>
              <a:t>/ in sigh, as you say the sound, then run your finger under the whole word as you say it.</a:t>
            </a:r>
          </a:p>
          <a:p>
            <a:r>
              <a:rPr lang="en-GB" dirty="0"/>
              <a:t>Fred Fingers.</a:t>
            </a:r>
          </a:p>
          <a:p>
            <a:r>
              <a:rPr lang="en-GB" dirty="0"/>
              <a:t>If your child does not understand the word they have read then discuss the meaning. </a:t>
            </a:r>
          </a:p>
          <a:p>
            <a:r>
              <a:rPr lang="en-GB" dirty="0"/>
              <a:t>Always be positive and give lots of praise and encouragement.</a:t>
            </a:r>
          </a:p>
          <a:p>
            <a:pPr marL="0" indent="0">
              <a:buNone/>
            </a:pPr>
            <a:endParaRPr lang="en-GB" dirty="0"/>
          </a:p>
        </p:txBody>
      </p:sp>
      <p:sp>
        <p:nvSpPr>
          <p:cNvPr id="2" name="Title 1"/>
          <p:cNvSpPr>
            <a:spLocks noGrp="1"/>
          </p:cNvSpPr>
          <p:nvPr>
            <p:ph type="title"/>
          </p:nvPr>
        </p:nvSpPr>
        <p:spPr>
          <a:xfrm>
            <a:off x="395536" y="764704"/>
            <a:ext cx="8229600" cy="1252728"/>
          </a:xfrm>
        </p:spPr>
        <p:txBody>
          <a:bodyPr>
            <a:normAutofit fontScale="90000"/>
          </a:bodyPr>
          <a:lstStyle/>
          <a:p>
            <a:pPr marL="342900" lvl="0" indent="-342900">
              <a:spcBef>
                <a:spcPct val="20000"/>
              </a:spcBef>
            </a:pPr>
            <a:r>
              <a:rPr lang="en-GB" sz="3600" b="1" dirty="0">
                <a:solidFill>
                  <a:schemeClr val="bg1"/>
                </a:solidFill>
                <a:ea typeface="+mn-ea"/>
                <a:cs typeface="+mn-cs"/>
              </a:rPr>
              <a:t>What should I do if my child is struggling to decode a word?</a:t>
            </a:r>
            <a:br>
              <a:rPr lang="en-GB" sz="2700" dirty="0">
                <a:solidFill>
                  <a:prstClr val="black"/>
                </a:solidFill>
                <a:ea typeface="+mn-ea"/>
                <a:cs typeface="+mn-cs"/>
              </a:rPr>
            </a:br>
            <a:endParaRPr lang="en-GB" dirty="0"/>
          </a:p>
        </p:txBody>
      </p:sp>
    </p:spTree>
    <p:extLst>
      <p:ext uri="{BB962C8B-B14F-4D97-AF65-F5344CB8AC3E}">
        <p14:creationId xmlns:p14="http://schemas.microsoft.com/office/powerpoint/2010/main" val="3565237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9552" y="2924944"/>
            <a:ext cx="8229600" cy="1252728"/>
          </a:xfrm>
        </p:spPr>
        <p:txBody>
          <a:bodyPr>
            <a:normAutofit fontScale="90000"/>
          </a:bodyPr>
          <a:lstStyle/>
          <a:p>
            <a:r>
              <a:rPr lang="en-GB" dirty="0"/>
              <a:t>Thank you for listening!</a:t>
            </a:r>
            <a:br>
              <a:rPr lang="en-GB" dirty="0"/>
            </a:br>
            <a:br>
              <a:rPr lang="en-GB" sz="4000" dirty="0"/>
            </a:br>
            <a:r>
              <a:rPr lang="en-GB" sz="4000" dirty="0">
                <a:solidFill>
                  <a:srgbClr val="002060"/>
                </a:solidFill>
              </a:rPr>
              <a:t>If you have any concerns please do not hesitate to contact the school office via email or telephone.</a:t>
            </a:r>
            <a:br>
              <a:rPr lang="en-GB" sz="4000" dirty="0">
                <a:solidFill>
                  <a:srgbClr val="002060"/>
                </a:solidFill>
              </a:rPr>
            </a:br>
            <a:br>
              <a:rPr lang="en-GB" sz="4000" dirty="0">
                <a:solidFill>
                  <a:srgbClr val="002060"/>
                </a:solidFill>
              </a:rPr>
            </a:br>
            <a:r>
              <a:rPr lang="en-GB" sz="4000" dirty="0">
                <a:solidFill>
                  <a:srgbClr val="002060"/>
                </a:solidFill>
              </a:rPr>
              <a:t>As always we thank you for your continued support.</a:t>
            </a:r>
            <a:br>
              <a:rPr lang="en-GB" dirty="0"/>
            </a:br>
            <a:endParaRPr lang="en-GB" dirty="0"/>
          </a:p>
        </p:txBody>
      </p:sp>
    </p:spTree>
    <p:extLst>
      <p:ext uri="{BB962C8B-B14F-4D97-AF65-F5344CB8AC3E}">
        <p14:creationId xmlns:p14="http://schemas.microsoft.com/office/powerpoint/2010/main" val="3652002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700808"/>
            <a:ext cx="6480720" cy="2088232"/>
          </a:xfrm>
        </p:spPr>
        <p:txBody>
          <a:bodyPr>
            <a:normAutofit fontScale="92500" lnSpcReduction="10000"/>
          </a:bodyPr>
          <a:lstStyle/>
          <a:p>
            <a:pPr marL="0" indent="0">
              <a:buNone/>
            </a:pPr>
            <a:r>
              <a:rPr lang="en-GB" dirty="0"/>
              <a:t>Phonics is a way of teaching children to read quickly and skilfully. </a:t>
            </a:r>
          </a:p>
          <a:p>
            <a:pPr marL="0" indent="0">
              <a:buNone/>
            </a:pPr>
            <a:r>
              <a:rPr lang="en-GB" dirty="0"/>
              <a:t>Children are taught to read by breaking down words into separate sounds or ‘phonemes’. They are then taught how to blend these sounds together to read the whole word.</a:t>
            </a:r>
          </a:p>
          <a:p>
            <a:pPr marL="0" indent="0">
              <a:buNone/>
            </a:pPr>
            <a:endParaRPr lang="en-GB" dirty="0"/>
          </a:p>
        </p:txBody>
      </p:sp>
      <p:sp>
        <p:nvSpPr>
          <p:cNvPr id="2" name="Title 1"/>
          <p:cNvSpPr>
            <a:spLocks noGrp="1"/>
          </p:cNvSpPr>
          <p:nvPr>
            <p:ph type="title"/>
          </p:nvPr>
        </p:nvSpPr>
        <p:spPr/>
        <p:txBody>
          <a:bodyPr/>
          <a:lstStyle/>
          <a:p>
            <a:r>
              <a:rPr lang="en-GB" b="1" dirty="0">
                <a:latin typeface="Comic Sans MS" panose="030F0702030302020204" pitchFamily="66" charset="0"/>
              </a:rPr>
              <a:t>      What is phonics?</a:t>
            </a:r>
          </a:p>
        </p:txBody>
      </p:sp>
      <p:sp>
        <p:nvSpPr>
          <p:cNvPr id="4" name="Rectangle 3"/>
          <p:cNvSpPr/>
          <p:nvPr/>
        </p:nvSpPr>
        <p:spPr>
          <a:xfrm>
            <a:off x="2617021" y="3744020"/>
            <a:ext cx="9145016" cy="646331"/>
          </a:xfrm>
          <a:prstGeom prst="rect">
            <a:avLst/>
          </a:prstGeom>
        </p:spPr>
        <p:txBody>
          <a:bodyPr wrap="square">
            <a:spAutoFit/>
          </a:bodyPr>
          <a:lstStyle/>
          <a:p>
            <a:r>
              <a:rPr lang="en-GB" dirty="0">
                <a:hlinkClick r:id="rId3"/>
              </a:rPr>
              <a:t>https://ruthmiskin.com/en/find-out-more/parents/#lg=1&amp;slide=0 </a:t>
            </a:r>
            <a:br>
              <a:rPr lang="en-GB" dirty="0">
                <a:hlinkClick r:id="rId3"/>
              </a:rPr>
            </a:br>
            <a:endParaRPr lang="en-GB" dirty="0"/>
          </a:p>
        </p:txBody>
      </p:sp>
      <p:pic>
        <p:nvPicPr>
          <p:cNvPr id="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222" y="332656"/>
            <a:ext cx="2405562" cy="1103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Screen Shot 2014-08-01 at 16.51.22.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5576" y="3789040"/>
            <a:ext cx="1649485" cy="1815355"/>
          </a:xfrm>
          <a:prstGeom prst="rect">
            <a:avLst/>
          </a:prstGeom>
        </p:spPr>
      </p:pic>
      <p:pic>
        <p:nvPicPr>
          <p:cNvPr id="8" name="Picture 14" descr="https://encrypted-tbn3.google.com/images?q=tbn:ANd9GcS0PBsqoVqLNqxdVcHnMzd4F82zpKiX2H7QuwMXivIRAlg2PKj4"/>
          <p:cNvPicPr>
            <a:picLocks noChangeAspect="1" noChangeArrowheads="1"/>
          </p:cNvPicPr>
          <p:nvPr/>
        </p:nvPicPr>
        <p:blipFill>
          <a:blip r:embed="rId6">
            <a:extLst>
              <a:ext uri="{28A0092B-C50C-407E-A947-70E740481C1C}">
                <a14:useLocalDpi xmlns:a14="http://schemas.microsoft.com/office/drawing/2010/main" val="0"/>
              </a:ext>
            </a:extLst>
          </a:blip>
          <a:srcRect t="26666"/>
          <a:stretch>
            <a:fillRect/>
          </a:stretch>
        </p:blipFill>
        <p:spPr bwMode="auto">
          <a:xfrm>
            <a:off x="6804248" y="1844824"/>
            <a:ext cx="2057257" cy="1508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ttp://www.dianeschofield.co.uk/images/reading/rwi-phonics/02.jpg"/>
          <p:cNvPicPr>
            <a:picLocks noChangeAspect="1" noChangeArrowheads="1"/>
          </p:cNvPicPr>
          <p:nvPr/>
        </p:nvPicPr>
        <p:blipFill rotWithShape="1">
          <a:blip r:embed="rId7">
            <a:extLst>
              <a:ext uri="{28A0092B-C50C-407E-A947-70E740481C1C}">
                <a14:useLocalDpi xmlns:a14="http://schemas.microsoft.com/office/drawing/2010/main" val="0"/>
              </a:ext>
            </a:extLst>
          </a:blip>
          <a:srcRect l="22228" t="24078" b="7727"/>
          <a:stretch/>
        </p:blipFill>
        <p:spPr bwMode="auto">
          <a:xfrm>
            <a:off x="4860032" y="4263134"/>
            <a:ext cx="3679107" cy="143184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467544" y="5724546"/>
            <a:ext cx="5616624" cy="707886"/>
          </a:xfrm>
          <a:prstGeom prst="rect">
            <a:avLst/>
          </a:prstGeom>
          <a:noFill/>
        </p:spPr>
        <p:txBody>
          <a:bodyPr wrap="square" rtlCol="0">
            <a:spAutoFit/>
          </a:bodyPr>
          <a:lstStyle/>
          <a:p>
            <a:r>
              <a:rPr lang="en-GB" sz="2000" dirty="0">
                <a:solidFill>
                  <a:schemeClr val="tx2"/>
                </a:solidFill>
              </a:rPr>
              <a:t>We teach phonics, following the Ruth </a:t>
            </a:r>
            <a:r>
              <a:rPr lang="en-GB" sz="2000" dirty="0" err="1">
                <a:solidFill>
                  <a:schemeClr val="tx2"/>
                </a:solidFill>
              </a:rPr>
              <a:t>Miskin</a:t>
            </a:r>
            <a:r>
              <a:rPr lang="en-GB" sz="2000" dirty="0">
                <a:solidFill>
                  <a:schemeClr val="tx2"/>
                </a:solidFill>
              </a:rPr>
              <a:t>, Read Write </a:t>
            </a:r>
            <a:r>
              <a:rPr lang="en-GB" sz="2000" dirty="0" err="1">
                <a:solidFill>
                  <a:schemeClr val="tx2"/>
                </a:solidFill>
              </a:rPr>
              <a:t>Inc</a:t>
            </a:r>
            <a:r>
              <a:rPr lang="en-GB" sz="2000" dirty="0">
                <a:solidFill>
                  <a:schemeClr val="tx2"/>
                </a:solidFill>
              </a:rPr>
              <a:t> Programme. </a:t>
            </a:r>
            <a:endParaRPr lang="en-GB" dirty="0"/>
          </a:p>
        </p:txBody>
      </p:sp>
    </p:spTree>
    <p:extLst>
      <p:ext uri="{BB962C8B-B14F-4D97-AF65-F5344CB8AC3E}">
        <p14:creationId xmlns:p14="http://schemas.microsoft.com/office/powerpoint/2010/main" val="1013861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52" y="1731426"/>
            <a:ext cx="8316066" cy="3450696"/>
          </a:xfrm>
        </p:spPr>
        <p:txBody>
          <a:bodyPr>
            <a:normAutofit/>
          </a:bodyPr>
          <a:lstStyle/>
          <a:p>
            <a:pPr marL="0" indent="0">
              <a:buNone/>
            </a:pPr>
            <a:r>
              <a:rPr lang="en-GB" dirty="0"/>
              <a:t>Children learn to say the pure sounds in a word and then to blend the sounds together to say the whole word. </a:t>
            </a:r>
          </a:p>
          <a:p>
            <a:pPr marL="0" indent="0">
              <a:buNone/>
            </a:pPr>
            <a:r>
              <a:rPr lang="en-GB" dirty="0"/>
              <a:t>Children are encouraged to use their Fred Fingers to read unfamiliar words.</a:t>
            </a:r>
          </a:p>
          <a:p>
            <a:pPr marL="0" indent="0">
              <a:buNone/>
            </a:pPr>
            <a:r>
              <a:rPr lang="en-GB" dirty="0"/>
              <a:t>We call this Fred Talk e.g. l-e-g, b-a-</a:t>
            </a:r>
            <a:r>
              <a:rPr lang="en-GB" dirty="0" err="1"/>
              <a:t>ck</a:t>
            </a:r>
            <a:r>
              <a:rPr lang="en-GB" dirty="0"/>
              <a:t>, d-o-g, p-e-n, c-u-p,  </a:t>
            </a:r>
          </a:p>
          <a:p>
            <a:pPr marL="0" indent="0">
              <a:buNone/>
            </a:pPr>
            <a:r>
              <a:rPr lang="en-GB" dirty="0"/>
              <a:t>g-r-</a:t>
            </a:r>
            <a:r>
              <a:rPr lang="en-GB" dirty="0" err="1"/>
              <a:t>ee</a:t>
            </a:r>
            <a:r>
              <a:rPr lang="en-GB" dirty="0"/>
              <a:t>-n. </a:t>
            </a:r>
          </a:p>
          <a:p>
            <a:pPr marL="0" indent="0">
              <a:buNone/>
            </a:pPr>
            <a:endParaRPr lang="en-GB" dirty="0"/>
          </a:p>
        </p:txBody>
      </p:sp>
      <p:sp>
        <p:nvSpPr>
          <p:cNvPr id="3" name="Title 2"/>
          <p:cNvSpPr>
            <a:spLocks noGrp="1"/>
          </p:cNvSpPr>
          <p:nvPr>
            <p:ph type="title"/>
          </p:nvPr>
        </p:nvSpPr>
        <p:spPr/>
        <p:txBody>
          <a:bodyPr/>
          <a:lstStyle/>
          <a:p>
            <a:r>
              <a:rPr lang="en-GB" dirty="0"/>
              <a:t>Sounding out</a:t>
            </a:r>
          </a:p>
        </p:txBody>
      </p:sp>
      <p:pic>
        <p:nvPicPr>
          <p:cNvPr id="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65259" t="58135" r="23697" b="17700"/>
          <a:stretch/>
        </p:blipFill>
        <p:spPr bwMode="auto">
          <a:xfrm>
            <a:off x="2627784" y="4923828"/>
            <a:ext cx="1436915" cy="1767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descr="Screen Shot 2014-08-12 at 16.26.47.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70815" y="5050504"/>
            <a:ext cx="1679980" cy="1514348"/>
          </a:xfrm>
          <a:prstGeom prst="rect">
            <a:avLst/>
          </a:prstGeom>
        </p:spPr>
      </p:pic>
      <p:pic>
        <p:nvPicPr>
          <p:cNvPr id="6" name="Picture 14" descr="https://encrypted-tbn3.google.com/images?q=tbn:ANd9GcS0PBsqoVqLNqxdVcHnMzd4F82zpKiX2H7QuwMXivIRAlg2PKj4"/>
          <p:cNvPicPr>
            <a:picLocks noChangeAspect="1" noChangeArrowheads="1"/>
          </p:cNvPicPr>
          <p:nvPr/>
        </p:nvPicPr>
        <p:blipFill>
          <a:blip r:embed="rId5">
            <a:extLst>
              <a:ext uri="{28A0092B-C50C-407E-A947-70E740481C1C}">
                <a14:useLocalDpi xmlns:a14="http://schemas.microsoft.com/office/drawing/2010/main" val="0"/>
              </a:ext>
            </a:extLst>
          </a:blip>
          <a:srcRect t="26666"/>
          <a:stretch>
            <a:fillRect/>
          </a:stretch>
        </p:blipFill>
        <p:spPr bwMode="auto">
          <a:xfrm>
            <a:off x="6773823" y="336079"/>
            <a:ext cx="1902633" cy="1395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7589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2780928"/>
            <a:ext cx="7408333" cy="2232248"/>
          </a:xfrm>
          <a:ln w="76200">
            <a:solidFill>
              <a:schemeClr val="accent1">
                <a:lumMod val="75000"/>
              </a:schemeClr>
            </a:solidFill>
          </a:ln>
        </p:spPr>
        <p:txBody>
          <a:bodyPr>
            <a:normAutofit/>
          </a:bodyPr>
          <a:lstStyle/>
          <a:p>
            <a:pPr marL="0" indent="0">
              <a:buNone/>
            </a:pPr>
            <a:r>
              <a:rPr lang="en-GB" b="1" dirty="0"/>
              <a:t>Research shows that when phonics is taught in a structured way, starting with the easiest sounds and progressing through to more complex sounds, it is the most effective way of teaching children to read. It is particularly helpful for children aged 5-7.</a:t>
            </a:r>
          </a:p>
          <a:p>
            <a:pPr marL="0" indent="0">
              <a:buNone/>
            </a:pPr>
            <a:endParaRPr lang="en-GB" dirty="0"/>
          </a:p>
        </p:txBody>
      </p:sp>
      <p:sp>
        <p:nvSpPr>
          <p:cNvPr id="2" name="Title 1"/>
          <p:cNvSpPr>
            <a:spLocks noGrp="1"/>
          </p:cNvSpPr>
          <p:nvPr>
            <p:ph type="title"/>
          </p:nvPr>
        </p:nvSpPr>
        <p:spPr/>
        <p:txBody>
          <a:bodyPr/>
          <a:lstStyle/>
          <a:p>
            <a:r>
              <a:rPr lang="en-GB" b="1" dirty="0"/>
              <a:t>Why is phonics important?</a:t>
            </a:r>
          </a:p>
        </p:txBody>
      </p:sp>
    </p:spTree>
    <p:extLst>
      <p:ext uri="{BB962C8B-B14F-4D97-AF65-F5344CB8AC3E}">
        <p14:creationId xmlns:p14="http://schemas.microsoft.com/office/powerpoint/2010/main" val="1736171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276872"/>
            <a:ext cx="8496944" cy="3744416"/>
          </a:xfrm>
        </p:spPr>
        <p:txBody>
          <a:bodyPr>
            <a:normAutofit/>
          </a:bodyPr>
          <a:lstStyle/>
          <a:p>
            <a:r>
              <a:rPr lang="en-GB" dirty="0"/>
              <a:t>The National Phonics Screening Check is a statutory assessment that was introduced in 2012 to </a:t>
            </a:r>
            <a:r>
              <a:rPr lang="en-GB" b="1" dirty="0"/>
              <a:t>all</a:t>
            </a:r>
            <a:r>
              <a:rPr lang="en-GB" dirty="0"/>
              <a:t> Year 1 pupils.</a:t>
            </a:r>
          </a:p>
          <a:p>
            <a:r>
              <a:rPr lang="en-GB" dirty="0"/>
              <a:t>It is a quick and easy check of your child’s phonics/reading knowledge. </a:t>
            </a:r>
          </a:p>
          <a:p>
            <a:r>
              <a:rPr lang="en-GB" dirty="0"/>
              <a:t>All children in Year 1 will be participating in the phonics screening check the week beginning </a:t>
            </a:r>
            <a:r>
              <a:rPr lang="en-GB" b="1" i="1" dirty="0"/>
              <a:t>8</a:t>
            </a:r>
            <a:r>
              <a:rPr lang="en-GB" b="1" i="1" baseline="30000" dirty="0"/>
              <a:t>th</a:t>
            </a:r>
            <a:r>
              <a:rPr lang="en-GB" b="1" i="1" dirty="0"/>
              <a:t> June 2025. </a:t>
            </a:r>
          </a:p>
          <a:p>
            <a:pPr marL="0" indent="0">
              <a:buNone/>
            </a:pPr>
            <a:endParaRPr lang="en-GB" b="1" i="1" dirty="0"/>
          </a:p>
          <a:p>
            <a:r>
              <a:rPr lang="en-GB" dirty="0"/>
              <a:t>The threshold mark will be published on </a:t>
            </a:r>
            <a:r>
              <a:rPr lang="en-GB" b="1" dirty="0"/>
              <a:t>Monday 22nd June 2025</a:t>
            </a:r>
            <a:r>
              <a:rPr lang="en-GB" dirty="0"/>
              <a:t>. The pass mark has been 32/40 in 2012-2025. </a:t>
            </a:r>
          </a:p>
          <a:p>
            <a:endParaRPr lang="en-GB" dirty="0"/>
          </a:p>
        </p:txBody>
      </p:sp>
      <p:sp>
        <p:nvSpPr>
          <p:cNvPr id="2" name="Title 1"/>
          <p:cNvSpPr>
            <a:spLocks noGrp="1"/>
          </p:cNvSpPr>
          <p:nvPr>
            <p:ph type="title"/>
          </p:nvPr>
        </p:nvSpPr>
        <p:spPr/>
        <p:txBody>
          <a:bodyPr>
            <a:normAutofit fontScale="90000"/>
          </a:bodyPr>
          <a:lstStyle/>
          <a:p>
            <a:r>
              <a:rPr lang="en-GB" dirty="0"/>
              <a:t>What is the phonics screening check?</a:t>
            </a:r>
          </a:p>
        </p:txBody>
      </p:sp>
    </p:spTree>
    <p:extLst>
      <p:ext uri="{BB962C8B-B14F-4D97-AF65-F5344CB8AC3E}">
        <p14:creationId xmlns:p14="http://schemas.microsoft.com/office/powerpoint/2010/main" val="533767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132856"/>
            <a:ext cx="8136904" cy="4032448"/>
          </a:xfrm>
        </p:spPr>
        <p:txBody>
          <a:bodyPr>
            <a:normAutofit fontScale="92500" lnSpcReduction="20000"/>
          </a:bodyPr>
          <a:lstStyle/>
          <a:p>
            <a:r>
              <a:rPr lang="en-GB" dirty="0"/>
              <a:t>It is a list of 40 words and nonsense words. </a:t>
            </a:r>
          </a:p>
          <a:p>
            <a:r>
              <a:rPr lang="en-GB" dirty="0"/>
              <a:t>Your child will read the words in the test one-one with their teacher. </a:t>
            </a:r>
          </a:p>
          <a:p>
            <a:r>
              <a:rPr lang="en-GB" dirty="0"/>
              <a:t>It usually takes about 10 minutes to complete the test. </a:t>
            </a:r>
          </a:p>
          <a:p>
            <a:r>
              <a:rPr lang="en-GB" dirty="0"/>
              <a:t>They will be asked to ‘sound out’ a word and blend the sounds together. The check is very similar to tasks the children already complete during phonics lessons.</a:t>
            </a:r>
          </a:p>
          <a:p>
            <a:r>
              <a:rPr lang="en-GB" dirty="0"/>
              <a:t>Your children are already familiar with this set up as they are participating in many ‘practise’ phonics screen checks throughout the year. </a:t>
            </a:r>
          </a:p>
          <a:p>
            <a:r>
              <a:rPr lang="en-GB" dirty="0"/>
              <a:t>Please watch the following video that will give further information on the phonics screening check. </a:t>
            </a:r>
          </a:p>
        </p:txBody>
      </p:sp>
      <p:sp>
        <p:nvSpPr>
          <p:cNvPr id="2" name="Title 1"/>
          <p:cNvSpPr>
            <a:spLocks noGrp="1"/>
          </p:cNvSpPr>
          <p:nvPr>
            <p:ph type="title"/>
          </p:nvPr>
        </p:nvSpPr>
        <p:spPr/>
        <p:txBody>
          <a:bodyPr>
            <a:normAutofit fontScale="90000"/>
          </a:bodyPr>
          <a:lstStyle/>
          <a:p>
            <a:r>
              <a:rPr lang="en-GB" dirty="0"/>
              <a:t>What is the phonics screening check?</a:t>
            </a:r>
          </a:p>
        </p:txBody>
      </p:sp>
    </p:spTree>
    <p:extLst>
      <p:ext uri="{BB962C8B-B14F-4D97-AF65-F5344CB8AC3E}">
        <p14:creationId xmlns:p14="http://schemas.microsoft.com/office/powerpoint/2010/main" val="426555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Video</a:t>
            </a:r>
            <a:br>
              <a:rPr lang="en-GB" dirty="0"/>
            </a:br>
            <a:br>
              <a:rPr lang="en-GB" dirty="0"/>
            </a:br>
            <a:r>
              <a:rPr lang="en-GB" dirty="0"/>
              <a:t> </a:t>
            </a:r>
            <a:r>
              <a:rPr lang="en-GB" dirty="0">
                <a:hlinkClick r:id="rId2"/>
              </a:rPr>
              <a:t>https://www.youtube.com/watch?v=LbKGLJPp6ww</a:t>
            </a:r>
            <a:r>
              <a:rPr lang="en-GB" dirty="0"/>
              <a:t> </a:t>
            </a:r>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3564064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276872"/>
            <a:ext cx="8524469" cy="3450696"/>
          </a:xfrm>
        </p:spPr>
        <p:txBody>
          <a:bodyPr>
            <a:normAutofit lnSpcReduction="10000"/>
          </a:bodyPr>
          <a:lstStyle/>
          <a:p>
            <a:pPr marL="0" indent="0">
              <a:buNone/>
            </a:pPr>
            <a:r>
              <a:rPr lang="en-GB" dirty="0"/>
              <a:t>You will be informed of your child’s progress in phonics and how he or she has done in the screening check, towards the end of the summer term. </a:t>
            </a:r>
          </a:p>
          <a:p>
            <a:pPr marL="0" indent="0">
              <a:buNone/>
            </a:pPr>
            <a:endParaRPr lang="en-GB" dirty="0"/>
          </a:p>
          <a:p>
            <a:pPr marL="0" indent="0">
              <a:buNone/>
            </a:pPr>
            <a:endParaRPr lang="en-GB" dirty="0"/>
          </a:p>
          <a:p>
            <a:pPr marL="0" indent="0">
              <a:buNone/>
            </a:pPr>
            <a:endParaRPr lang="en-GB" dirty="0"/>
          </a:p>
          <a:p>
            <a:pPr marL="0" indent="0">
              <a:buNone/>
            </a:pPr>
            <a:r>
              <a:rPr lang="en-GB" b="1" dirty="0"/>
              <a:t>All of the children are individuals and develop at different stages. The screening check ensures that teachers understand which children need support with decoding.</a:t>
            </a:r>
          </a:p>
        </p:txBody>
      </p:sp>
      <p:sp>
        <p:nvSpPr>
          <p:cNvPr id="2" name="Title 1"/>
          <p:cNvSpPr>
            <a:spLocks noGrp="1"/>
          </p:cNvSpPr>
          <p:nvPr>
            <p:ph type="title"/>
          </p:nvPr>
        </p:nvSpPr>
        <p:spPr/>
        <p:txBody>
          <a:bodyPr>
            <a:normAutofit fontScale="90000"/>
          </a:bodyPr>
          <a:lstStyle/>
          <a:p>
            <a:r>
              <a:rPr lang="en-GB" dirty="0"/>
              <a:t>How will the results from the phonics screening check be used? </a:t>
            </a:r>
          </a:p>
        </p:txBody>
      </p:sp>
    </p:spTree>
    <p:extLst>
      <p:ext uri="{BB962C8B-B14F-4D97-AF65-F5344CB8AC3E}">
        <p14:creationId xmlns:p14="http://schemas.microsoft.com/office/powerpoint/2010/main" val="3360641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2204864"/>
            <a:ext cx="7992888" cy="3960440"/>
          </a:xfrm>
        </p:spPr>
        <p:txBody>
          <a:bodyPr>
            <a:normAutofit lnSpcReduction="10000"/>
          </a:bodyPr>
          <a:lstStyle/>
          <a:p>
            <a:pPr marL="0" indent="0">
              <a:buNone/>
            </a:pPr>
            <a:r>
              <a:rPr lang="en-GB" dirty="0"/>
              <a:t>The screening check will identify children who need further support with their phonics decoding skills. </a:t>
            </a:r>
          </a:p>
          <a:p>
            <a:pPr marL="0" indent="0">
              <a:buNone/>
            </a:pPr>
            <a:r>
              <a:rPr lang="en-GB" dirty="0"/>
              <a:t>Schools will provide extra help and children will then be able to re-take the assessment in Year 2. </a:t>
            </a:r>
          </a:p>
          <a:p>
            <a:pPr marL="0" indent="0">
              <a:buNone/>
            </a:pPr>
            <a:endParaRPr lang="en-GB" dirty="0"/>
          </a:p>
          <a:p>
            <a:pPr marL="0" indent="0" algn="ctr">
              <a:buNone/>
            </a:pPr>
            <a:r>
              <a:rPr lang="en-GB" b="1" u="sng" dirty="0"/>
              <a:t>The children will have practised past phonics screening checks many times beforehand so will be very familiar with the process. </a:t>
            </a:r>
          </a:p>
          <a:p>
            <a:pPr marL="0" indent="0" algn="ctr">
              <a:buNone/>
            </a:pPr>
            <a:r>
              <a:rPr lang="en-GB" b="1" u="sng" dirty="0"/>
              <a:t>However, the 2021 Phonics Screening Check is unseen until the day. </a:t>
            </a:r>
          </a:p>
        </p:txBody>
      </p:sp>
      <p:sp>
        <p:nvSpPr>
          <p:cNvPr id="2" name="Title 1"/>
          <p:cNvSpPr>
            <a:spLocks noGrp="1"/>
          </p:cNvSpPr>
          <p:nvPr>
            <p:ph type="title"/>
          </p:nvPr>
        </p:nvSpPr>
        <p:spPr/>
        <p:txBody>
          <a:bodyPr>
            <a:normAutofit fontScale="90000"/>
          </a:bodyPr>
          <a:lstStyle/>
          <a:p>
            <a:r>
              <a:rPr lang="en-GB" dirty="0"/>
              <a:t>What if a child struggles with the phonics screening check? </a:t>
            </a:r>
          </a:p>
        </p:txBody>
      </p:sp>
    </p:spTree>
    <p:extLst>
      <p:ext uri="{BB962C8B-B14F-4D97-AF65-F5344CB8AC3E}">
        <p14:creationId xmlns:p14="http://schemas.microsoft.com/office/powerpoint/2010/main" val="243244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1479</TotalTime>
  <Words>1011</Words>
  <Application>Microsoft Office PowerPoint</Application>
  <PresentationFormat>On-screen Show (4:3)</PresentationFormat>
  <Paragraphs>77</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Candara</vt:lpstr>
      <vt:lpstr>Comic Sans MS</vt:lpstr>
      <vt:lpstr>Symbol</vt:lpstr>
      <vt:lpstr>Waveform</vt:lpstr>
      <vt:lpstr>Year 1 Phonics Screening Check</vt:lpstr>
      <vt:lpstr>      What is phonics?</vt:lpstr>
      <vt:lpstr>Sounding out</vt:lpstr>
      <vt:lpstr>Why is phonics important?</vt:lpstr>
      <vt:lpstr>What is the phonics screening check?</vt:lpstr>
      <vt:lpstr>What is the phonics screening check?</vt:lpstr>
      <vt:lpstr>PowerPoint Presentation</vt:lpstr>
      <vt:lpstr>How will the results from the phonics screening check be used? </vt:lpstr>
      <vt:lpstr>What if a child struggles with the phonics screening check? </vt:lpstr>
      <vt:lpstr>How can I help my child? </vt:lpstr>
      <vt:lpstr>What should I do if my child is struggling to decode a word? </vt:lpstr>
      <vt:lpstr>Thank you for listening!  If you have any concerns please do not hesitate to contact the school office via email or telephone.  As always we thank you for your continued support.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Phonics Screening Check</dc:title>
  <dc:creator>Sophie Clarke</dc:creator>
  <cp:lastModifiedBy>Jessica Barrow</cp:lastModifiedBy>
  <cp:revision>50</cp:revision>
  <cp:lastPrinted>2015-03-19T13:17:56Z</cp:lastPrinted>
  <dcterms:created xsi:type="dcterms:W3CDTF">2015-02-22T19:33:44Z</dcterms:created>
  <dcterms:modified xsi:type="dcterms:W3CDTF">2025-11-03T16:03:01Z</dcterms:modified>
</cp:coreProperties>
</file>