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5"/>
  </p:notesMasterIdLst>
  <p:sldIdLst>
    <p:sldId id="256" r:id="rId2"/>
    <p:sldId id="259" r:id="rId3"/>
    <p:sldId id="260" r:id="rId4"/>
    <p:sldId id="261" r:id="rId5"/>
    <p:sldId id="267" r:id="rId6"/>
    <p:sldId id="268" r:id="rId7"/>
    <p:sldId id="266" r:id="rId8"/>
    <p:sldId id="262" r:id="rId9"/>
    <p:sldId id="269" r:id="rId10"/>
    <p:sldId id="263" r:id="rId11"/>
    <p:sldId id="264" r:id="rId12"/>
    <p:sldId id="265" r:id="rId13"/>
    <p:sldId id="273" r:id="rId14"/>
  </p:sldIdLst>
  <p:sldSz cx="9144000" cy="6858000" type="screen4x3"/>
  <p:notesSz cx="6858000" cy="9144000"/>
  <p:embeddedFontLst>
    <p:embeddedFont>
      <p:font typeface="Roboto" panose="02000000000000000000" pitchFamily="2" charset="0"/>
      <p:regular r:id="rId16"/>
      <p:bold r:id="rId17"/>
      <p:italic r:id="rId18"/>
      <p:boldItalic r:id="rId19"/>
    </p:embeddedFont>
    <p:embeddedFont>
      <p:font typeface="Roboto Black" panose="02000000000000000000" pitchFamily="2" charset="0"/>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5AA2"/>
    <a:srgbClr val="8F50A0"/>
    <a:srgbClr val="6D5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0D5022-27CE-4241-9872-D33297A1A7A0}">
  <a:tblStyle styleId="{D90D5022-27CE-4241-9872-D33297A1A7A0}" styleName="Table_0">
    <a:wholeTbl>
      <a:tcTxStyle b="off" i="off">
        <a:font>
          <a:latin typeface="Roboto"/>
          <a:ea typeface="Roboto"/>
          <a:cs typeface="Robot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DE7"/>
          </a:solidFill>
        </a:fill>
      </a:tcStyle>
    </a:wholeTbl>
    <a:band1H>
      <a:tcTxStyle/>
      <a:tcStyle>
        <a:tcBdr/>
        <a:fill>
          <a:solidFill>
            <a:srgbClr val="FADACB"/>
          </a:solidFill>
        </a:fill>
      </a:tcStyle>
    </a:band1H>
    <a:band2H>
      <a:tcTxStyle/>
      <a:tcStyle>
        <a:tcBdr/>
      </a:tcStyle>
    </a:band2H>
    <a:band1V>
      <a:tcTxStyle/>
      <a:tcStyle>
        <a:tcBdr/>
        <a:fill>
          <a:solidFill>
            <a:srgbClr val="FADACB"/>
          </a:solidFill>
        </a:fill>
      </a:tcStyle>
    </a:band1V>
    <a:band2V>
      <a:tcTxStyle/>
      <a:tcStyle>
        <a:tcBdr/>
      </a:tcStyle>
    </a:band2V>
    <a:lastCol>
      <a:tcTxStyle b="on" i="off">
        <a:font>
          <a:latin typeface="Roboto"/>
          <a:ea typeface="Roboto"/>
          <a:cs typeface="Roboto"/>
        </a:font>
        <a:schemeClr val="lt1"/>
      </a:tcTxStyle>
      <a:tcStyle>
        <a:tcBdr/>
        <a:fill>
          <a:solidFill>
            <a:schemeClr val="accent1"/>
          </a:solidFill>
        </a:fill>
      </a:tcStyle>
    </a:lastCol>
    <a:firstCol>
      <a:tcTxStyle b="on" i="off">
        <a:font>
          <a:latin typeface="Roboto"/>
          <a:ea typeface="Roboto"/>
          <a:cs typeface="Roboto"/>
        </a:font>
        <a:schemeClr val="lt1"/>
      </a:tcTxStyle>
      <a:tcStyle>
        <a:tcBdr/>
        <a:fill>
          <a:solidFill>
            <a:schemeClr val="accent1"/>
          </a:solidFill>
        </a:fill>
      </a:tcStyle>
    </a:firstCol>
    <a:lastRow>
      <a:tcTxStyle b="on" i="off">
        <a:font>
          <a:latin typeface="Roboto"/>
          <a:ea typeface="Roboto"/>
          <a:cs typeface="Robot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boto"/>
          <a:ea typeface="Roboto"/>
          <a:cs typeface="Robot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C7F3059-B8D5-4225-A012-316825FD3128}" styleName="Table_1">
    <a:wholeTbl>
      <a:tcTxStyle b="off" i="off">
        <a:font>
          <a:latin typeface="Roboto"/>
          <a:ea typeface="Roboto"/>
          <a:cs typeface="Roboto"/>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7E8EF"/>
          </a:solidFill>
        </a:fill>
      </a:tcStyle>
    </a:band1H>
    <a:band2H>
      <a:tcTxStyle/>
      <a:tcStyle>
        <a:tcBdr/>
      </a:tcStyle>
    </a:band2H>
    <a:band1V>
      <a:tcTxStyle/>
      <a:tcStyle>
        <a:tcBdr/>
        <a:fill>
          <a:solidFill>
            <a:srgbClr val="E7E8EF"/>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Roboto"/>
          <a:ea typeface="Roboto"/>
          <a:cs typeface="Roboto"/>
        </a:font>
        <a:schemeClr val="lt1"/>
      </a:tcTxStyle>
      <a:tcStyle>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94695"/>
  </p:normalViewPr>
  <p:slideViewPr>
    <p:cSldViewPr snapToGrid="0">
      <p:cViewPr varScale="1">
        <p:scale>
          <a:sx n="99" d="100"/>
          <a:sy n="99" d="100"/>
        </p:scale>
        <p:origin x="816" y="472"/>
      </p:cViewPr>
      <p:guideLst>
        <p:guide orient="horz" pos="2183"/>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 name="Google Shape;2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acdd681f6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10acdd681f6_0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acdd681f6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10acdd681f6_0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acdd681f6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10acdd681f6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acdd681f6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10acdd681f6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7151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10b25e01860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g10b25e01860_0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acdd681f6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acdd681f6_0_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acdd681f6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acdd681f6_0_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710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acdd681f6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acdd681f6_0_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2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acdd681f6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acdd681f6_0_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6337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0acdd681f6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10acdd681f6_0_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0acdd681f6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10acdd681f6_0_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565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bg>
      <p:bgPr>
        <a:blipFill dpi="0" rotWithShape="1">
          <a:blip r:embed="rId2">
            <a:lum/>
          </a:blip>
          <a:srcRect/>
          <a:stretch>
            <a:fillRect l="-6000" r="-6000"/>
          </a:stretch>
        </a:blip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a:stretch/>
        </p:blipFill>
        <p:spPr>
          <a:xfrm>
            <a:off x="8522767" y="6196125"/>
            <a:ext cx="576495" cy="5807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Shape 9"/>
        <p:cNvGrpSpPr/>
        <p:nvPr/>
      </p:nvGrpSpPr>
      <p:grpSpPr>
        <a:xfrm>
          <a:off x="0" y="0"/>
          <a:ext cx="0" cy="0"/>
          <a:chOff x="0" y="0"/>
          <a:chExt cx="0" cy="0"/>
        </a:xfrm>
      </p:grpSpPr>
      <p:sp>
        <p:nvSpPr>
          <p:cNvPr id="10" name="Google Shape;10;p1"/>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Clr>
                <a:srgbClr val="1C1C1C"/>
              </a:buClr>
              <a:buSzPts val="4000"/>
              <a:buFont typeface="Roboto"/>
              <a:buNone/>
              <a:defRPr sz="4000" b="1" i="0" u="none" strike="noStrike" cap="none">
                <a:solidFill>
                  <a:srgbClr val="1C1C1C"/>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Roboto"/>
                <a:ea typeface="Roboto"/>
                <a:cs typeface="Roboto"/>
                <a:sym typeface="Roboto"/>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Roboto"/>
                <a:ea typeface="Roboto"/>
                <a:cs typeface="Roboto"/>
                <a:sym typeface="Roboto"/>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Roboto"/>
                <a:ea typeface="Roboto"/>
                <a:cs typeface="Roboto"/>
                <a:sym typeface="Roboto"/>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Roboto"/>
                <a:ea typeface="Roboto"/>
                <a:cs typeface="Roboto"/>
                <a:sym typeface="Roboto"/>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slide" Target="slide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6"/>
          <p:cNvSpPr/>
          <p:nvPr/>
        </p:nvSpPr>
        <p:spPr>
          <a:xfrm>
            <a:off x="0" y="0"/>
            <a:ext cx="9144000" cy="1665843"/>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31" name="Google Shape;31;p6"/>
          <p:cNvSpPr/>
          <p:nvPr/>
        </p:nvSpPr>
        <p:spPr>
          <a:xfrm>
            <a:off x="0" y="1665843"/>
            <a:ext cx="9144000" cy="5619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pic>
        <p:nvPicPr>
          <p:cNvPr id="32" name="Google Shape;32;p6"/>
          <p:cNvPicPr preferRelativeResize="0"/>
          <p:nvPr/>
        </p:nvPicPr>
        <p:blipFill rotWithShape="1">
          <a:blip r:embed="rId3">
            <a:alphaModFix/>
          </a:blip>
          <a:srcRect/>
          <a:stretch/>
        </p:blipFill>
        <p:spPr>
          <a:xfrm>
            <a:off x="0" y="0"/>
            <a:ext cx="9144000" cy="334380"/>
          </a:xfrm>
          <a:prstGeom prst="rect">
            <a:avLst/>
          </a:prstGeom>
          <a:noFill/>
          <a:ln>
            <a:noFill/>
          </a:ln>
        </p:spPr>
      </p:pic>
      <p:pic>
        <p:nvPicPr>
          <p:cNvPr id="33" name="Google Shape;33;p6"/>
          <p:cNvPicPr preferRelativeResize="0"/>
          <p:nvPr/>
        </p:nvPicPr>
        <p:blipFill rotWithShape="1">
          <a:blip r:embed="rId4">
            <a:alphaModFix/>
          </a:blip>
          <a:srcRect/>
          <a:stretch/>
        </p:blipFill>
        <p:spPr>
          <a:xfrm>
            <a:off x="0" y="6118506"/>
            <a:ext cx="9144000" cy="739494"/>
          </a:xfrm>
          <a:prstGeom prst="rect">
            <a:avLst/>
          </a:prstGeom>
          <a:noFill/>
          <a:ln>
            <a:noFill/>
          </a:ln>
        </p:spPr>
      </p:pic>
      <p:sp>
        <p:nvSpPr>
          <p:cNvPr id="34" name="Google Shape;34;p6"/>
          <p:cNvSpPr txBox="1"/>
          <p:nvPr/>
        </p:nvSpPr>
        <p:spPr>
          <a:xfrm>
            <a:off x="1579583" y="332285"/>
            <a:ext cx="6329383"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300" dirty="0">
                <a:solidFill>
                  <a:schemeClr val="dk1"/>
                </a:solidFill>
                <a:latin typeface="Roboto Black"/>
                <a:ea typeface="Roboto Black"/>
                <a:cs typeface="Roboto Black"/>
                <a:sym typeface="Roboto Black"/>
              </a:rPr>
              <a:t>End of Key Stage Two Assessments</a:t>
            </a:r>
            <a:br>
              <a:rPr lang="en-GB" sz="3300" b="0" i="0" u="none" strike="noStrike" cap="none" dirty="0">
                <a:solidFill>
                  <a:schemeClr val="dk1"/>
                </a:solidFill>
                <a:latin typeface="Roboto Black"/>
                <a:ea typeface="Roboto Black"/>
                <a:cs typeface="Roboto Black"/>
                <a:sym typeface="Roboto Black"/>
              </a:rPr>
            </a:br>
            <a:endParaRPr sz="3300" dirty="0">
              <a:solidFill>
                <a:schemeClr val="dk1"/>
              </a:solidFill>
              <a:latin typeface="Roboto"/>
              <a:ea typeface="Roboto"/>
              <a:cs typeface="Roboto"/>
              <a:sym typeface="Roboto"/>
            </a:endParaRPr>
          </a:p>
        </p:txBody>
      </p:sp>
      <p:sp>
        <p:nvSpPr>
          <p:cNvPr id="35" name="Google Shape;35;p6"/>
          <p:cNvSpPr txBox="1"/>
          <p:nvPr/>
        </p:nvSpPr>
        <p:spPr>
          <a:xfrm>
            <a:off x="-3610175" y="2418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6" name="Google Shape;36;p6"/>
          <p:cNvSpPr txBox="1"/>
          <p:nvPr/>
        </p:nvSpPr>
        <p:spPr>
          <a:xfrm>
            <a:off x="-3949375" y="10157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65B53F0A-AD79-6172-5F6E-0CED9AD66E74}"/>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pic>
        <p:nvPicPr>
          <p:cNvPr id="5" name="Picture 4">
            <a:extLst>
              <a:ext uri="{FF2B5EF4-FFF2-40B4-BE49-F238E27FC236}">
                <a16:creationId xmlns:a16="http://schemas.microsoft.com/office/drawing/2014/main" id="{685CBC81-5201-A21A-0D72-74BBFDDA601E}"/>
              </a:ext>
            </a:extLst>
          </p:cNvPr>
          <p:cNvPicPr>
            <a:picLocks/>
          </p:cNvPicPr>
          <p:nvPr/>
        </p:nvPicPr>
        <p:blipFill>
          <a:blip r:embed="rId5"/>
          <a:stretch>
            <a:fillRect/>
          </a:stretch>
        </p:blipFill>
        <p:spPr>
          <a:xfrm>
            <a:off x="130959" y="6188424"/>
            <a:ext cx="1664052" cy="508000"/>
          </a:xfrm>
          <a:prstGeom prst="rect">
            <a:avLst/>
          </a:prstGeom>
        </p:spPr>
      </p:pic>
      <p:pic>
        <p:nvPicPr>
          <p:cNvPr id="9" name="Picture 8">
            <a:extLst>
              <a:ext uri="{FF2B5EF4-FFF2-40B4-BE49-F238E27FC236}">
                <a16:creationId xmlns:a16="http://schemas.microsoft.com/office/drawing/2014/main" id="{E784B58C-DEF0-56F8-5A40-83005D9DFB49}"/>
              </a:ext>
            </a:extLst>
          </p:cNvPr>
          <p:cNvPicPr>
            <a:picLocks/>
          </p:cNvPicPr>
          <p:nvPr/>
        </p:nvPicPr>
        <p:blipFill>
          <a:blip r:embed="rId6"/>
          <a:stretch>
            <a:fillRect/>
          </a:stretch>
        </p:blipFill>
        <p:spPr>
          <a:xfrm>
            <a:off x="8496960" y="6199316"/>
            <a:ext cx="647040" cy="497108"/>
          </a:xfrm>
          <a:prstGeom prst="rect">
            <a:avLst/>
          </a:prstGeom>
        </p:spPr>
      </p:pic>
      <p:sp>
        <p:nvSpPr>
          <p:cNvPr id="10" name="Title 1">
            <a:extLst>
              <a:ext uri="{FF2B5EF4-FFF2-40B4-BE49-F238E27FC236}">
                <a16:creationId xmlns:a16="http://schemas.microsoft.com/office/drawing/2014/main" id="{873181C8-0D3F-E3CE-50E7-EB3AF1B7019B}"/>
              </a:ext>
            </a:extLst>
          </p:cNvPr>
          <p:cNvSpPr txBox="1">
            <a:spLocks/>
          </p:cNvSpPr>
          <p:nvPr/>
        </p:nvSpPr>
        <p:spPr>
          <a:xfrm>
            <a:off x="873603" y="1822211"/>
            <a:ext cx="7396793" cy="235018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5000" b="1" dirty="0">
                <a:ln>
                  <a:solidFill>
                    <a:sysClr val="windowText" lastClr="000000"/>
                  </a:solidFill>
                </a:ln>
                <a:solidFill>
                  <a:schemeClr val="bg1"/>
                </a:solidFill>
                <a:latin typeface="+mn-lt"/>
              </a:rPr>
              <a:t>Key Stage 2 SATs </a:t>
            </a:r>
          </a:p>
          <a:p>
            <a:pPr algn="ctr"/>
            <a:r>
              <a:rPr lang="en-GB" sz="5000" b="1" dirty="0">
                <a:ln>
                  <a:solidFill>
                    <a:sysClr val="windowText" lastClr="000000"/>
                  </a:solidFill>
                </a:ln>
                <a:solidFill>
                  <a:schemeClr val="bg1"/>
                </a:solidFill>
                <a:latin typeface="+mn-lt"/>
              </a:rPr>
              <a:t>2025-2026</a:t>
            </a:r>
            <a:br>
              <a:rPr lang="en-GB" sz="5000" b="1" dirty="0">
                <a:ln>
                  <a:solidFill>
                    <a:sysClr val="windowText" lastClr="000000"/>
                  </a:solidFill>
                </a:ln>
                <a:solidFill>
                  <a:schemeClr val="bg1"/>
                </a:solidFill>
                <a:latin typeface="+mn-lt"/>
              </a:rPr>
            </a:br>
            <a:r>
              <a:rPr lang="en-GB" sz="3500" b="1" dirty="0">
                <a:ln>
                  <a:solidFill>
                    <a:sysClr val="windowText" lastClr="000000"/>
                  </a:solidFill>
                </a:ln>
                <a:solidFill>
                  <a:schemeClr val="bg1"/>
                </a:solidFill>
                <a:latin typeface="+mn-lt"/>
              </a:rPr>
              <a:t>(</a:t>
            </a:r>
            <a:r>
              <a:rPr lang="en-GB" sz="3500" b="1" u="sng" dirty="0">
                <a:ln>
                  <a:solidFill>
                    <a:sysClr val="windowText" lastClr="000000"/>
                  </a:solidFill>
                </a:ln>
                <a:solidFill>
                  <a:schemeClr val="bg1"/>
                </a:solidFill>
                <a:latin typeface="+mn-lt"/>
              </a:rPr>
              <a:t>S</a:t>
            </a:r>
            <a:r>
              <a:rPr lang="en-GB" sz="3500" b="1" dirty="0">
                <a:ln>
                  <a:solidFill>
                    <a:sysClr val="windowText" lastClr="000000"/>
                  </a:solidFill>
                </a:ln>
                <a:solidFill>
                  <a:schemeClr val="bg1"/>
                </a:solidFill>
                <a:latin typeface="+mn-lt"/>
              </a:rPr>
              <a:t>tandard </a:t>
            </a:r>
            <a:r>
              <a:rPr lang="en-GB" sz="3500" b="1" u="sng" dirty="0">
                <a:ln>
                  <a:solidFill>
                    <a:sysClr val="windowText" lastClr="000000"/>
                  </a:solidFill>
                </a:ln>
                <a:solidFill>
                  <a:schemeClr val="bg1"/>
                </a:solidFill>
                <a:latin typeface="+mn-lt"/>
              </a:rPr>
              <a:t>A</a:t>
            </a:r>
            <a:r>
              <a:rPr lang="en-GB" sz="3500" b="1" dirty="0">
                <a:ln>
                  <a:solidFill>
                    <a:sysClr val="windowText" lastClr="000000"/>
                  </a:solidFill>
                </a:ln>
                <a:solidFill>
                  <a:schemeClr val="bg1"/>
                </a:solidFill>
                <a:latin typeface="+mn-lt"/>
              </a:rPr>
              <a:t>ssessment </a:t>
            </a:r>
            <a:r>
              <a:rPr lang="en-GB" sz="3500" b="1" u="sng" dirty="0">
                <a:ln>
                  <a:solidFill>
                    <a:sysClr val="windowText" lastClr="000000"/>
                  </a:solidFill>
                </a:ln>
                <a:solidFill>
                  <a:schemeClr val="bg1"/>
                </a:solidFill>
                <a:latin typeface="+mn-lt"/>
              </a:rPr>
              <a:t>T</a:t>
            </a:r>
            <a:r>
              <a:rPr lang="en-GB" sz="3500" b="1" dirty="0">
                <a:ln>
                  <a:solidFill>
                    <a:sysClr val="windowText" lastClr="000000"/>
                  </a:solidFill>
                </a:ln>
                <a:solidFill>
                  <a:schemeClr val="bg1"/>
                </a:solidFill>
                <a:latin typeface="+mn-lt"/>
              </a:rPr>
              <a:t>est</a:t>
            </a:r>
            <a:r>
              <a:rPr lang="en-GB" sz="3500" b="1" u="sng" dirty="0">
                <a:ln>
                  <a:solidFill>
                    <a:sysClr val="windowText" lastClr="000000"/>
                  </a:solidFill>
                </a:ln>
                <a:solidFill>
                  <a:schemeClr val="bg1"/>
                </a:solidFill>
                <a:latin typeface="+mn-lt"/>
              </a:rPr>
              <a:t>s</a:t>
            </a:r>
            <a:r>
              <a:rPr lang="en-GB" sz="3500" b="1" dirty="0">
                <a:ln>
                  <a:solidFill>
                    <a:sysClr val="windowText" lastClr="000000"/>
                  </a:solidFill>
                </a:ln>
                <a:solidFill>
                  <a:schemeClr val="bg1"/>
                </a:solidFill>
                <a:latin typeface="+mn-lt"/>
              </a:rPr>
              <a:t>)</a:t>
            </a:r>
          </a:p>
        </p:txBody>
      </p:sp>
      <p:pic>
        <p:nvPicPr>
          <p:cNvPr id="11" name="Picture 10">
            <a:extLst>
              <a:ext uri="{FF2B5EF4-FFF2-40B4-BE49-F238E27FC236}">
                <a16:creationId xmlns:a16="http://schemas.microsoft.com/office/drawing/2014/main" id="{773DE601-9308-3147-195C-7FB39950FE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6690" y="450259"/>
            <a:ext cx="798928" cy="8876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white logo&#10;&#10;AI-generated content may be incorrect.">
            <a:extLst>
              <a:ext uri="{FF2B5EF4-FFF2-40B4-BE49-F238E27FC236}">
                <a16:creationId xmlns:a16="http://schemas.microsoft.com/office/drawing/2014/main" id="{8EBDAD10-F855-A9D9-E5C5-50897965B16F}"/>
              </a:ext>
            </a:extLst>
          </p:cNvPr>
          <p:cNvPicPr>
            <a:picLocks noChangeAspect="1"/>
          </p:cNvPicPr>
          <p:nvPr/>
        </p:nvPicPr>
        <p:blipFill>
          <a:blip r:embed="rId8"/>
          <a:stretch>
            <a:fillRect/>
          </a:stretch>
        </p:blipFill>
        <p:spPr>
          <a:xfrm>
            <a:off x="247912" y="500889"/>
            <a:ext cx="2053167" cy="8679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3"/>
          <p:cNvSpPr/>
          <p:nvPr/>
        </p:nvSpPr>
        <p:spPr>
          <a:xfrm>
            <a:off x="0" y="-599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12" name="Google Shape;112;p13"/>
          <p:cNvSpPr txBox="1"/>
          <p:nvPr/>
        </p:nvSpPr>
        <p:spPr>
          <a:xfrm>
            <a:off x="2372898" y="455911"/>
            <a:ext cx="5168146" cy="829988"/>
          </a:xfrm>
          <a:prstGeom prst="roundRect">
            <a:avLst/>
          </a:prstGeom>
          <a:solidFill>
            <a:schemeClr val="bg1"/>
          </a:solidFill>
          <a:ln>
            <a:noFill/>
          </a:ln>
        </p:spPr>
        <p:txBody>
          <a:bodyPr spcFirstLastPara="1" wrap="square" lIns="216000" tIns="216000" rIns="216000" bIns="216000" anchor="t" anchorCtr="0">
            <a:noAutofit/>
          </a:bodyPr>
          <a:lstStyle/>
          <a:p>
            <a:pPr marL="0" marR="0" lvl="0" indent="0" algn="just" rtl="0">
              <a:spcBef>
                <a:spcPts val="0"/>
              </a:spcBef>
              <a:spcAft>
                <a:spcPts val="0"/>
              </a:spcAft>
              <a:buNone/>
            </a:pPr>
            <a:r>
              <a:rPr lang="en-GB" sz="2400" dirty="0">
                <a:solidFill>
                  <a:schemeClr val="dk1"/>
                </a:solidFill>
                <a:latin typeface="Roboto Black"/>
                <a:ea typeface="Roboto Black"/>
                <a:cs typeface="Roboto Black"/>
                <a:sym typeface="Roboto Black"/>
              </a:rPr>
              <a:t>How are the tests administered? </a:t>
            </a:r>
            <a:endParaRPr dirty="0"/>
          </a:p>
          <a:p>
            <a:pPr marL="0" marR="0" lvl="0" indent="0" algn="just" rtl="0">
              <a:spcBef>
                <a:spcPts val="0"/>
              </a:spcBef>
              <a:spcAft>
                <a:spcPts val="0"/>
              </a:spcAft>
              <a:buNone/>
            </a:pPr>
            <a:endParaRPr sz="1600" dirty="0">
              <a:solidFill>
                <a:schemeClr val="dk1"/>
              </a:solidFill>
              <a:latin typeface="Roboto"/>
              <a:ea typeface="Roboto"/>
              <a:cs typeface="Roboto"/>
              <a:sym typeface="Roboto"/>
            </a:endParaRPr>
          </a:p>
        </p:txBody>
      </p:sp>
      <p:pic>
        <p:nvPicPr>
          <p:cNvPr id="113" name="Google Shape;113;p13"/>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114" name="Google Shape;114;p13"/>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115" name="Google Shape;115;p13"/>
          <p:cNvGrpSpPr/>
          <p:nvPr/>
        </p:nvGrpSpPr>
        <p:grpSpPr>
          <a:xfrm>
            <a:off x="299405" y="6581924"/>
            <a:ext cx="920590" cy="153900"/>
            <a:chOff x="299405" y="6581924"/>
            <a:chExt cx="920590" cy="153900"/>
          </a:xfrm>
        </p:grpSpPr>
        <p:sp>
          <p:nvSpPr>
            <p:cNvPr id="116" name="Google Shape;116;p13">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17" name="Google Shape;117;p13">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118" name="Google Shape;118;p13"/>
          <p:cNvSpPr txBox="1"/>
          <p:nvPr/>
        </p:nvSpPr>
        <p:spPr>
          <a:xfrm>
            <a:off x="299375" y="1465359"/>
            <a:ext cx="5168171" cy="4843365"/>
          </a:xfrm>
          <a:prstGeom prst="roundRect">
            <a:avLst>
              <a:gd name="adj" fmla="val 3788"/>
            </a:avLst>
          </a:prstGeom>
          <a:solidFill>
            <a:schemeClr val="bg1"/>
          </a:solidFill>
          <a:ln>
            <a:noFill/>
          </a:ln>
        </p:spPr>
        <p:txBody>
          <a:bodyPr spcFirstLastPara="1" wrap="square" lIns="216000" tIns="216000" rIns="216000" bIns="216000" anchor="t" anchorCtr="0">
            <a:noAutofit/>
          </a:bodyPr>
          <a:lstStyle/>
          <a:p>
            <a:pPr marL="216000" marR="0" lvl="0" indent="-216000" rtl="0">
              <a:spcBef>
                <a:spcPts val="1200"/>
              </a:spcBef>
              <a:spcAft>
                <a:spcPts val="0"/>
              </a:spcAft>
              <a:buClr>
                <a:schemeClr val="dk1"/>
              </a:buClr>
              <a:buSzPts val="1600"/>
              <a:buFont typeface="Roboto"/>
              <a:buChar char="●"/>
            </a:pPr>
            <a:r>
              <a:rPr lang="en-GB" sz="1600" b="1" dirty="0">
                <a:solidFill>
                  <a:schemeClr val="tx2">
                    <a:lumMod val="10000"/>
                  </a:schemeClr>
                </a:solidFill>
                <a:highlight>
                  <a:schemeClr val="lt1"/>
                </a:highlight>
                <a:latin typeface="Roboto"/>
                <a:ea typeface="Roboto"/>
                <a:cs typeface="Roboto"/>
                <a:sym typeface="Roboto"/>
              </a:rPr>
              <a:t>Children need to arrive in school early so that we are ready for a 9:15 start.</a:t>
            </a:r>
          </a:p>
          <a:p>
            <a:pPr marL="216000" marR="0" lvl="0" indent="-216000" rtl="0">
              <a:spcBef>
                <a:spcPts val="1200"/>
              </a:spcBef>
              <a:spcAft>
                <a:spcPts val="0"/>
              </a:spcAft>
              <a:buClr>
                <a:schemeClr val="dk1"/>
              </a:buClr>
              <a:buSzPts val="1600"/>
              <a:buFont typeface="Roboto"/>
              <a:buChar char="●"/>
            </a:pPr>
            <a:r>
              <a:rPr lang="en-GB" sz="1600" b="1" dirty="0">
                <a:solidFill>
                  <a:schemeClr val="tx2">
                    <a:lumMod val="10000"/>
                  </a:schemeClr>
                </a:solidFill>
                <a:highlight>
                  <a:schemeClr val="lt1"/>
                </a:highlight>
                <a:latin typeface="Roboto"/>
                <a:ea typeface="Roboto"/>
                <a:cs typeface="Roboto"/>
                <a:sym typeface="Roboto"/>
              </a:rPr>
              <a:t>We will provide breakfast if needed.</a:t>
            </a:r>
          </a:p>
          <a:p>
            <a:pPr marL="216000" marR="0" lvl="0" indent="-216000" rtl="0">
              <a:spcBef>
                <a:spcPts val="1200"/>
              </a:spcBef>
              <a:spcAft>
                <a:spcPts val="0"/>
              </a:spcAft>
              <a:buClr>
                <a:schemeClr val="dk1"/>
              </a:buClr>
              <a:buSzPts val="1600"/>
              <a:buFont typeface="Roboto"/>
              <a:buChar char="●"/>
            </a:pPr>
            <a:r>
              <a:rPr lang="en-GB" sz="1600" b="1" dirty="0">
                <a:solidFill>
                  <a:schemeClr val="tx2">
                    <a:lumMod val="10000"/>
                  </a:schemeClr>
                </a:solidFill>
                <a:highlight>
                  <a:schemeClr val="lt1"/>
                </a:highlight>
                <a:latin typeface="Roboto"/>
                <a:ea typeface="Roboto"/>
                <a:cs typeface="Roboto"/>
                <a:sym typeface="Roboto"/>
              </a:rPr>
              <a:t>Children will be split across the Year 6 and Year 5 classroom and given a desk each.</a:t>
            </a:r>
          </a:p>
          <a:p>
            <a:pPr marL="216000" marR="0" lvl="0" indent="-216000" rtl="0">
              <a:spcBef>
                <a:spcPts val="1200"/>
              </a:spcBef>
              <a:spcAft>
                <a:spcPts val="0"/>
              </a:spcAft>
              <a:buClr>
                <a:schemeClr val="dk1"/>
              </a:buClr>
              <a:buSzPts val="1600"/>
              <a:buFont typeface="Roboto"/>
              <a:buChar char="●"/>
            </a:pPr>
            <a:r>
              <a:rPr lang="en-GB" sz="1600" b="1" dirty="0">
                <a:solidFill>
                  <a:schemeClr val="tx2">
                    <a:lumMod val="10000"/>
                  </a:schemeClr>
                </a:solidFill>
                <a:highlight>
                  <a:schemeClr val="lt1"/>
                </a:highlight>
                <a:latin typeface="Roboto"/>
                <a:ea typeface="Roboto"/>
                <a:cs typeface="Roboto"/>
                <a:sym typeface="Roboto"/>
              </a:rPr>
              <a:t>As the children complete their tests, they will be monitored by the teaching staff.</a:t>
            </a:r>
          </a:p>
          <a:p>
            <a:pPr marL="216000" marR="0" lvl="0" indent="-216000" rtl="0">
              <a:spcBef>
                <a:spcPts val="1200"/>
              </a:spcBef>
              <a:spcAft>
                <a:spcPts val="0"/>
              </a:spcAft>
              <a:buClr>
                <a:schemeClr val="dk1"/>
              </a:buClr>
              <a:buSzPts val="1600"/>
              <a:buFont typeface="Roboto"/>
              <a:buChar char="●"/>
            </a:pPr>
            <a:r>
              <a:rPr lang="en-GB" sz="1600" b="1" dirty="0">
                <a:solidFill>
                  <a:schemeClr val="tx2">
                    <a:lumMod val="10000"/>
                  </a:schemeClr>
                </a:solidFill>
                <a:highlight>
                  <a:schemeClr val="lt1"/>
                </a:highlight>
                <a:latin typeface="Roboto"/>
                <a:ea typeface="Roboto"/>
                <a:cs typeface="Roboto"/>
                <a:sym typeface="Roboto"/>
              </a:rPr>
              <a:t>Children can ask for questions to be read.</a:t>
            </a:r>
          </a:p>
          <a:p>
            <a:pPr marL="216000" marR="0" lvl="0" indent="-216000" rtl="0">
              <a:spcBef>
                <a:spcPts val="1200"/>
              </a:spcBef>
              <a:spcAft>
                <a:spcPts val="0"/>
              </a:spcAft>
              <a:buClr>
                <a:schemeClr val="dk1"/>
              </a:buClr>
              <a:buSzPts val="1600"/>
              <a:buFont typeface="Roboto"/>
              <a:buChar char="●"/>
            </a:pPr>
            <a:r>
              <a:rPr lang="en-GB" sz="1600" b="1" dirty="0">
                <a:solidFill>
                  <a:schemeClr val="tx2">
                    <a:lumMod val="10000"/>
                  </a:schemeClr>
                </a:solidFill>
                <a:highlight>
                  <a:schemeClr val="lt1"/>
                </a:highlight>
                <a:latin typeface="Roboto"/>
                <a:ea typeface="Roboto"/>
                <a:cs typeface="Roboto"/>
                <a:sym typeface="Roboto"/>
              </a:rPr>
              <a:t>Children can go to the toilet during the tests.</a:t>
            </a:r>
          </a:p>
          <a:p>
            <a:pPr marL="216000" marR="0" lvl="0" indent="-216000" rtl="0">
              <a:spcBef>
                <a:spcPts val="1200"/>
              </a:spcBef>
              <a:spcAft>
                <a:spcPts val="0"/>
              </a:spcAft>
              <a:buClr>
                <a:schemeClr val="dk1"/>
              </a:buClr>
              <a:buSzPts val="1600"/>
              <a:buFont typeface="Roboto"/>
              <a:buChar char="●"/>
            </a:pPr>
            <a:r>
              <a:rPr lang="en-GB" sz="1600" b="1" dirty="0">
                <a:solidFill>
                  <a:schemeClr val="tx2">
                    <a:lumMod val="10000"/>
                  </a:schemeClr>
                </a:solidFill>
                <a:highlight>
                  <a:schemeClr val="lt1"/>
                </a:highlight>
                <a:latin typeface="Roboto"/>
                <a:ea typeface="Roboto"/>
                <a:cs typeface="Roboto"/>
                <a:sym typeface="Roboto"/>
              </a:rPr>
              <a:t>All tests are sent straight back each day, we don’t get to see them or mark them.</a:t>
            </a:r>
            <a:endParaRPr sz="1600" b="1" dirty="0">
              <a:solidFill>
                <a:schemeClr val="tx2">
                  <a:lumMod val="10000"/>
                </a:schemeClr>
              </a:solidFill>
              <a:highlight>
                <a:schemeClr val="lt1"/>
              </a:highlight>
              <a:latin typeface="Roboto"/>
              <a:ea typeface="Roboto"/>
              <a:cs typeface="Roboto"/>
              <a:sym typeface="Roboto"/>
            </a:endParaRPr>
          </a:p>
        </p:txBody>
      </p:sp>
      <p:pic>
        <p:nvPicPr>
          <p:cNvPr id="120" name="Google Shape;120;p13"/>
          <p:cNvPicPr preferRelativeResize="0"/>
          <p:nvPr/>
        </p:nvPicPr>
        <p:blipFill rotWithShape="1">
          <a:blip r:embed="rId6">
            <a:alphaModFix/>
          </a:blip>
          <a:srcRect l="40224" r="19411"/>
          <a:stretch/>
        </p:blipFill>
        <p:spPr>
          <a:xfrm>
            <a:off x="5766921" y="1492433"/>
            <a:ext cx="3077674" cy="4816292"/>
          </a:xfrm>
          <a:prstGeom prst="rect">
            <a:avLst/>
          </a:prstGeom>
          <a:noFill/>
          <a:ln>
            <a:noFill/>
          </a:ln>
        </p:spPr>
      </p:pic>
      <p:sp>
        <p:nvSpPr>
          <p:cNvPr id="2" name="Rectangle 1">
            <a:extLst>
              <a:ext uri="{FF2B5EF4-FFF2-40B4-BE49-F238E27FC236}">
                <a16:creationId xmlns:a16="http://schemas.microsoft.com/office/drawing/2014/main" id="{B93581B4-9601-6EF8-F697-F686E30AFD33}"/>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0302B7F4-6E1D-B2FC-A657-5D39AD5646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5667" y="469557"/>
            <a:ext cx="798928" cy="8876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white logo&#10;&#10;AI-generated content may be incorrect.">
            <a:extLst>
              <a:ext uri="{FF2B5EF4-FFF2-40B4-BE49-F238E27FC236}">
                <a16:creationId xmlns:a16="http://schemas.microsoft.com/office/drawing/2014/main" id="{1127868D-48FB-99A2-099D-74D93C225F4B}"/>
              </a:ext>
            </a:extLst>
          </p:cNvPr>
          <p:cNvPicPr>
            <a:picLocks noChangeAspect="1"/>
          </p:cNvPicPr>
          <p:nvPr/>
        </p:nvPicPr>
        <p:blipFill>
          <a:blip r:embed="rId8"/>
          <a:stretch>
            <a:fillRect/>
          </a:stretch>
        </p:blipFill>
        <p:spPr>
          <a:xfrm>
            <a:off x="193411" y="399485"/>
            <a:ext cx="2053167" cy="8679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1000"/>
                                        <p:tgtEl>
                                          <p:spTgt spid="1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1000"/>
                                  </p:stCondLst>
                                  <p:childTnLst>
                                    <p:set>
                                      <p:cBhvr>
                                        <p:cTn id="14" dur="1" fill="hold">
                                          <p:stCondLst>
                                            <p:cond delay="0"/>
                                          </p:stCondLst>
                                        </p:cTn>
                                        <p:tgtEl>
                                          <p:spTgt spid="118">
                                            <p:txEl>
                                              <p:pRg st="0" end="0"/>
                                            </p:txEl>
                                          </p:spTgt>
                                        </p:tgtEl>
                                        <p:attrNameLst>
                                          <p:attrName>style.visibility</p:attrName>
                                        </p:attrNameLst>
                                      </p:cBhvr>
                                      <p:to>
                                        <p:strVal val="visible"/>
                                      </p:to>
                                    </p:set>
                                    <p:animEffect transition="in" filter="fade">
                                      <p:cBhvr>
                                        <p:cTn id="15" dur="500"/>
                                        <p:tgtEl>
                                          <p:spTgt spid="1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1000"/>
                                  </p:stCondLst>
                                  <p:childTnLst>
                                    <p:set>
                                      <p:cBhvr>
                                        <p:cTn id="19" dur="1" fill="hold">
                                          <p:stCondLst>
                                            <p:cond delay="0"/>
                                          </p:stCondLst>
                                        </p:cTn>
                                        <p:tgtEl>
                                          <p:spTgt spid="118">
                                            <p:txEl>
                                              <p:pRg st="1" end="1"/>
                                            </p:txEl>
                                          </p:spTgt>
                                        </p:tgtEl>
                                        <p:attrNameLst>
                                          <p:attrName>style.visibility</p:attrName>
                                        </p:attrNameLst>
                                      </p:cBhvr>
                                      <p:to>
                                        <p:strVal val="visible"/>
                                      </p:to>
                                    </p:set>
                                    <p:animEffect transition="in" filter="fade">
                                      <p:cBhvr>
                                        <p:cTn id="20" dur="500"/>
                                        <p:tgtEl>
                                          <p:spTgt spid="11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1000"/>
                                  </p:stCondLst>
                                  <p:childTnLst>
                                    <p:set>
                                      <p:cBhvr>
                                        <p:cTn id="24" dur="1" fill="hold">
                                          <p:stCondLst>
                                            <p:cond delay="0"/>
                                          </p:stCondLst>
                                        </p:cTn>
                                        <p:tgtEl>
                                          <p:spTgt spid="118">
                                            <p:txEl>
                                              <p:pRg st="2" end="2"/>
                                            </p:txEl>
                                          </p:spTgt>
                                        </p:tgtEl>
                                        <p:attrNameLst>
                                          <p:attrName>style.visibility</p:attrName>
                                        </p:attrNameLst>
                                      </p:cBhvr>
                                      <p:to>
                                        <p:strVal val="visible"/>
                                      </p:to>
                                    </p:set>
                                    <p:animEffect transition="in" filter="fade">
                                      <p:cBhvr>
                                        <p:cTn id="25" dur="500"/>
                                        <p:tgtEl>
                                          <p:spTgt spid="11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1000"/>
                                  </p:stCondLst>
                                  <p:childTnLst>
                                    <p:set>
                                      <p:cBhvr>
                                        <p:cTn id="29" dur="1" fill="hold">
                                          <p:stCondLst>
                                            <p:cond delay="0"/>
                                          </p:stCondLst>
                                        </p:cTn>
                                        <p:tgtEl>
                                          <p:spTgt spid="118">
                                            <p:txEl>
                                              <p:pRg st="3" end="3"/>
                                            </p:txEl>
                                          </p:spTgt>
                                        </p:tgtEl>
                                        <p:attrNameLst>
                                          <p:attrName>style.visibility</p:attrName>
                                        </p:attrNameLst>
                                      </p:cBhvr>
                                      <p:to>
                                        <p:strVal val="visible"/>
                                      </p:to>
                                    </p:set>
                                    <p:animEffect transition="in" filter="fade">
                                      <p:cBhvr>
                                        <p:cTn id="30" dur="500"/>
                                        <p:tgtEl>
                                          <p:spTgt spid="11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1000"/>
                                  </p:stCondLst>
                                  <p:childTnLst>
                                    <p:set>
                                      <p:cBhvr>
                                        <p:cTn id="34" dur="1" fill="hold">
                                          <p:stCondLst>
                                            <p:cond delay="0"/>
                                          </p:stCondLst>
                                        </p:cTn>
                                        <p:tgtEl>
                                          <p:spTgt spid="118">
                                            <p:txEl>
                                              <p:pRg st="4" end="4"/>
                                            </p:txEl>
                                          </p:spTgt>
                                        </p:tgtEl>
                                        <p:attrNameLst>
                                          <p:attrName>style.visibility</p:attrName>
                                        </p:attrNameLst>
                                      </p:cBhvr>
                                      <p:to>
                                        <p:strVal val="visible"/>
                                      </p:to>
                                    </p:set>
                                    <p:animEffect transition="in" filter="fade">
                                      <p:cBhvr>
                                        <p:cTn id="35" dur="500"/>
                                        <p:tgtEl>
                                          <p:spTgt spid="11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1000"/>
                                  </p:stCondLst>
                                  <p:childTnLst>
                                    <p:set>
                                      <p:cBhvr>
                                        <p:cTn id="39" dur="1" fill="hold">
                                          <p:stCondLst>
                                            <p:cond delay="0"/>
                                          </p:stCondLst>
                                        </p:cTn>
                                        <p:tgtEl>
                                          <p:spTgt spid="118">
                                            <p:txEl>
                                              <p:pRg st="5" end="5"/>
                                            </p:txEl>
                                          </p:spTgt>
                                        </p:tgtEl>
                                        <p:attrNameLst>
                                          <p:attrName>style.visibility</p:attrName>
                                        </p:attrNameLst>
                                      </p:cBhvr>
                                      <p:to>
                                        <p:strVal val="visible"/>
                                      </p:to>
                                    </p:set>
                                    <p:animEffect transition="in" filter="fade">
                                      <p:cBhvr>
                                        <p:cTn id="40" dur="500"/>
                                        <p:tgtEl>
                                          <p:spTgt spid="11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1000"/>
                                  </p:stCondLst>
                                  <p:childTnLst>
                                    <p:set>
                                      <p:cBhvr>
                                        <p:cTn id="44" dur="1" fill="hold">
                                          <p:stCondLst>
                                            <p:cond delay="0"/>
                                          </p:stCondLst>
                                        </p:cTn>
                                        <p:tgtEl>
                                          <p:spTgt spid="118">
                                            <p:txEl>
                                              <p:pRg st="6" end="6"/>
                                            </p:txEl>
                                          </p:spTgt>
                                        </p:tgtEl>
                                        <p:attrNameLst>
                                          <p:attrName>style.visibility</p:attrName>
                                        </p:attrNameLst>
                                      </p:cBhvr>
                                      <p:to>
                                        <p:strVal val="visible"/>
                                      </p:to>
                                    </p:set>
                                    <p:animEffect transition="in" filter="fade">
                                      <p:cBhvr>
                                        <p:cTn id="45" dur="500"/>
                                        <p:tgtEl>
                                          <p:spTgt spid="1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4"/>
          <p:cNvSpPr/>
          <p:nvPr/>
        </p:nvSpPr>
        <p:spPr>
          <a:xfrm>
            <a:off x="0" y="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tx1"/>
              </a:solidFill>
              <a:latin typeface="Roboto"/>
              <a:ea typeface="Roboto"/>
              <a:cs typeface="Roboto"/>
              <a:sym typeface="Roboto"/>
            </a:endParaRPr>
          </a:p>
        </p:txBody>
      </p:sp>
      <p:sp>
        <p:nvSpPr>
          <p:cNvPr id="133" name="Google Shape;133;p14"/>
          <p:cNvSpPr txBox="1"/>
          <p:nvPr/>
        </p:nvSpPr>
        <p:spPr>
          <a:xfrm>
            <a:off x="299405" y="1806962"/>
            <a:ext cx="8539799" cy="4416126"/>
          </a:xfrm>
          <a:prstGeom prst="roundRect">
            <a:avLst>
              <a:gd name="adj" fmla="val 3043"/>
            </a:avLst>
          </a:prstGeom>
          <a:solidFill>
            <a:schemeClr val="bg1"/>
          </a:solidFill>
          <a:ln w="38100" cap="flat" cmpd="sng">
            <a:noFill/>
            <a:prstDash val="solid"/>
            <a:miter lim="800000"/>
            <a:headEnd type="none" w="sm" len="sm"/>
            <a:tailEnd type="none" w="sm" len="sm"/>
          </a:ln>
        </p:spPr>
        <p:txBody>
          <a:bodyPr spcFirstLastPara="1" wrap="square" lIns="108000" tIns="180000" rIns="180000" bIns="72000" anchor="t" anchorCtr="0">
            <a:noAutofit/>
          </a:bodyPr>
          <a:lstStyle/>
          <a:p>
            <a:pPr marL="457200" marR="0" lvl="0" indent="-330200" algn="just" rtl="0">
              <a:spcBef>
                <a:spcPts val="0"/>
              </a:spcBef>
              <a:spcAft>
                <a:spcPts val="1200"/>
              </a:spcAft>
              <a:buClr>
                <a:schemeClr val="dk1"/>
              </a:buClr>
              <a:buSzPts val="1600"/>
              <a:buFont typeface="Roboto"/>
              <a:buChar char="●"/>
            </a:pPr>
            <a:r>
              <a:rPr lang="en-GB" sz="1600" dirty="0">
                <a:solidFill>
                  <a:schemeClr val="dk1"/>
                </a:solidFill>
                <a:latin typeface="Roboto"/>
                <a:ea typeface="Roboto"/>
                <a:cs typeface="Roboto"/>
                <a:sym typeface="Roboto"/>
              </a:rPr>
              <a:t>School results will be shared with the school, their local authority or academy trust  and Ofsted to support school improvement. </a:t>
            </a:r>
            <a:endParaRPr sz="1600" dirty="0">
              <a:solidFill>
                <a:schemeClr val="dk1"/>
              </a:solidFill>
              <a:latin typeface="Roboto"/>
              <a:ea typeface="Roboto"/>
              <a:cs typeface="Roboto"/>
              <a:sym typeface="Roboto"/>
            </a:endParaRPr>
          </a:p>
          <a:p>
            <a:pPr marL="457200" marR="0" lvl="0" indent="-330200" algn="just" rtl="0">
              <a:spcBef>
                <a:spcPts val="0"/>
              </a:spcBef>
              <a:spcAft>
                <a:spcPts val="1200"/>
              </a:spcAft>
              <a:buClr>
                <a:schemeClr val="dk1"/>
              </a:buClr>
              <a:buSzPts val="1600"/>
              <a:buFont typeface="Roboto"/>
              <a:buChar char="●"/>
            </a:pPr>
            <a:r>
              <a:rPr lang="en-GB" sz="1600" dirty="0">
                <a:solidFill>
                  <a:schemeClr val="dk1"/>
                </a:solidFill>
                <a:latin typeface="Roboto"/>
                <a:ea typeface="Roboto"/>
                <a:cs typeface="Roboto"/>
                <a:sym typeface="Roboto"/>
              </a:rPr>
              <a:t>Scans of marked pupil test papers and test results are published online in July 2026 and can be accessed by the school (Tuesday 7</a:t>
            </a:r>
            <a:r>
              <a:rPr lang="en-GB" sz="1600" baseline="30000" dirty="0">
                <a:solidFill>
                  <a:schemeClr val="dk1"/>
                </a:solidFill>
                <a:latin typeface="Roboto"/>
                <a:ea typeface="Roboto"/>
                <a:cs typeface="Roboto"/>
                <a:sym typeface="Roboto"/>
              </a:rPr>
              <a:t>th</a:t>
            </a:r>
            <a:r>
              <a:rPr lang="en-GB" sz="1600" dirty="0">
                <a:solidFill>
                  <a:schemeClr val="dk1"/>
                </a:solidFill>
                <a:latin typeface="Roboto"/>
                <a:ea typeface="Roboto"/>
                <a:cs typeface="Roboto"/>
                <a:sym typeface="Roboto"/>
              </a:rPr>
              <a:t> July 2026).</a:t>
            </a:r>
            <a:endParaRPr sz="1600" dirty="0">
              <a:solidFill>
                <a:schemeClr val="dk1"/>
              </a:solidFill>
              <a:latin typeface="Roboto"/>
              <a:ea typeface="Roboto"/>
              <a:cs typeface="Roboto"/>
              <a:sym typeface="Roboto"/>
            </a:endParaRPr>
          </a:p>
          <a:p>
            <a:pPr marL="457200" marR="0" lvl="0" indent="-330200" algn="just" rtl="0">
              <a:spcBef>
                <a:spcPts val="0"/>
              </a:spcBef>
              <a:spcAft>
                <a:spcPts val="1200"/>
              </a:spcAft>
              <a:buClr>
                <a:schemeClr val="dk1"/>
              </a:buClr>
              <a:buSzPts val="1600"/>
              <a:buFont typeface="Roboto"/>
              <a:buChar char="●"/>
            </a:pPr>
            <a:r>
              <a:rPr lang="en-GB" sz="1600" dirty="0">
                <a:solidFill>
                  <a:schemeClr val="dk1"/>
                </a:solidFill>
                <a:latin typeface="Roboto"/>
                <a:ea typeface="Roboto"/>
                <a:cs typeface="Roboto"/>
                <a:sym typeface="Roboto"/>
              </a:rPr>
              <a:t>Each child will receive a scaled score for their performance on the tests. This is a score between 80 and 120, where a score of 100 is considered to be average or working at the expected level of attainment at the end of primary school. </a:t>
            </a:r>
            <a:endParaRPr sz="1600" dirty="0">
              <a:solidFill>
                <a:schemeClr val="dk1"/>
              </a:solidFill>
              <a:latin typeface="Roboto"/>
              <a:ea typeface="Roboto"/>
              <a:cs typeface="Roboto"/>
              <a:sym typeface="Roboto"/>
            </a:endParaRPr>
          </a:p>
          <a:p>
            <a:pPr marL="457200" marR="0" lvl="0" indent="-330200" algn="just" rtl="0">
              <a:spcBef>
                <a:spcPts val="0"/>
              </a:spcBef>
              <a:spcAft>
                <a:spcPts val="1200"/>
              </a:spcAft>
              <a:buClr>
                <a:schemeClr val="dk1"/>
              </a:buClr>
              <a:buSzPts val="1600"/>
              <a:buFont typeface="Roboto"/>
              <a:buChar char="●"/>
            </a:pPr>
            <a:r>
              <a:rPr lang="en-GB" sz="1600" b="1" dirty="0">
                <a:solidFill>
                  <a:schemeClr val="tx2">
                    <a:lumMod val="10000"/>
                  </a:schemeClr>
                </a:solidFill>
                <a:latin typeface="Roboto"/>
                <a:ea typeface="Roboto"/>
                <a:cs typeface="Roboto"/>
                <a:sym typeface="Roboto"/>
              </a:rPr>
              <a:t>We will share pupils’ results in their end of year written report, which is sent home to parents on Friday 10</a:t>
            </a:r>
            <a:r>
              <a:rPr lang="en-GB" sz="1600" b="1" baseline="30000" dirty="0">
                <a:solidFill>
                  <a:schemeClr val="tx2">
                    <a:lumMod val="10000"/>
                  </a:schemeClr>
                </a:solidFill>
                <a:latin typeface="Roboto"/>
                <a:ea typeface="Roboto"/>
                <a:cs typeface="Roboto"/>
                <a:sym typeface="Roboto"/>
              </a:rPr>
              <a:t>th</a:t>
            </a:r>
            <a:r>
              <a:rPr lang="en-GB" sz="1600" b="1" dirty="0">
                <a:solidFill>
                  <a:schemeClr val="tx2">
                    <a:lumMod val="10000"/>
                  </a:schemeClr>
                </a:solidFill>
                <a:latin typeface="Roboto"/>
                <a:ea typeface="Roboto"/>
                <a:cs typeface="Roboto"/>
                <a:sym typeface="Roboto"/>
              </a:rPr>
              <a:t> July 2026.</a:t>
            </a:r>
          </a:p>
          <a:p>
            <a:pPr marL="457200" marR="0" lvl="0" indent="-330200" algn="just" rtl="0">
              <a:spcBef>
                <a:spcPts val="0"/>
              </a:spcBef>
              <a:spcAft>
                <a:spcPts val="1200"/>
              </a:spcAft>
              <a:buClr>
                <a:schemeClr val="dk1"/>
              </a:buClr>
              <a:buSzPts val="1600"/>
              <a:buFont typeface="Roboto"/>
              <a:buChar char="●"/>
            </a:pPr>
            <a:r>
              <a:rPr lang="en-GB" sz="1600" b="1" dirty="0">
                <a:solidFill>
                  <a:schemeClr val="tx2">
                    <a:lumMod val="10000"/>
                  </a:schemeClr>
                </a:solidFill>
                <a:latin typeface="Roboto"/>
                <a:ea typeface="Roboto"/>
                <a:cs typeface="Roboto"/>
                <a:sym typeface="Roboto"/>
              </a:rPr>
              <a:t>80 to 99 = Working toward expected standard</a:t>
            </a:r>
          </a:p>
          <a:p>
            <a:pPr marL="457200" marR="0" lvl="0" indent="-330200" algn="just" rtl="0">
              <a:spcBef>
                <a:spcPts val="0"/>
              </a:spcBef>
              <a:spcAft>
                <a:spcPts val="1200"/>
              </a:spcAft>
              <a:buClr>
                <a:schemeClr val="dk1"/>
              </a:buClr>
              <a:buSzPts val="1600"/>
              <a:buFont typeface="Roboto"/>
              <a:buChar char="●"/>
            </a:pPr>
            <a:r>
              <a:rPr lang="en-GB" sz="1600" b="1" dirty="0">
                <a:solidFill>
                  <a:schemeClr val="tx2">
                    <a:lumMod val="10000"/>
                  </a:schemeClr>
                </a:solidFill>
                <a:latin typeface="Roboto"/>
                <a:ea typeface="Roboto"/>
                <a:cs typeface="Roboto"/>
                <a:sym typeface="Roboto"/>
              </a:rPr>
              <a:t>100 to 109 = Working at expected standard</a:t>
            </a:r>
          </a:p>
          <a:p>
            <a:pPr marL="457200" marR="0" lvl="0" indent="-330200" algn="just" rtl="0">
              <a:spcBef>
                <a:spcPts val="0"/>
              </a:spcBef>
              <a:spcAft>
                <a:spcPts val="1200"/>
              </a:spcAft>
              <a:buClr>
                <a:schemeClr val="dk1"/>
              </a:buClr>
              <a:buSzPts val="1600"/>
              <a:buFont typeface="Roboto"/>
              <a:buChar char="●"/>
            </a:pPr>
            <a:r>
              <a:rPr lang="en-GB" sz="1600" b="1" dirty="0">
                <a:solidFill>
                  <a:schemeClr val="tx2">
                    <a:lumMod val="10000"/>
                  </a:schemeClr>
                </a:solidFill>
                <a:latin typeface="Roboto"/>
                <a:ea typeface="Roboto"/>
                <a:cs typeface="Roboto"/>
                <a:sym typeface="Roboto"/>
              </a:rPr>
              <a:t>110 to 120 = Working above expected standard</a:t>
            </a:r>
            <a:endParaRPr sz="1600" b="1" dirty="0">
              <a:solidFill>
                <a:schemeClr val="tx2">
                  <a:lumMod val="10000"/>
                </a:schemeClr>
              </a:solidFill>
              <a:latin typeface="Roboto"/>
              <a:ea typeface="Roboto"/>
              <a:cs typeface="Roboto"/>
              <a:sym typeface="Roboto"/>
            </a:endParaRPr>
          </a:p>
          <a:p>
            <a:pPr marL="0" marR="0" lvl="0" indent="0" algn="just" rtl="0">
              <a:spcBef>
                <a:spcPts val="0"/>
              </a:spcBef>
              <a:spcAft>
                <a:spcPts val="0"/>
              </a:spcAft>
              <a:buNone/>
            </a:pPr>
            <a:endParaRPr sz="1600" dirty="0">
              <a:solidFill>
                <a:schemeClr val="dk1"/>
              </a:solidFill>
              <a:latin typeface="Roboto"/>
              <a:ea typeface="Roboto"/>
              <a:cs typeface="Roboto"/>
              <a:sym typeface="Roboto"/>
            </a:endParaRPr>
          </a:p>
        </p:txBody>
      </p:sp>
      <p:sp>
        <p:nvSpPr>
          <p:cNvPr id="127" name="Google Shape;127;p14"/>
          <p:cNvSpPr txBox="1"/>
          <p:nvPr/>
        </p:nvSpPr>
        <p:spPr>
          <a:xfrm>
            <a:off x="2448554" y="366950"/>
            <a:ext cx="4463631" cy="1209298"/>
          </a:xfrm>
          <a:prstGeom prst="roundRect">
            <a:avLst>
              <a:gd name="adj" fmla="val 11290"/>
            </a:avLst>
          </a:prstGeom>
          <a:solidFill>
            <a:schemeClr val="bg1"/>
          </a:solidFill>
          <a:ln>
            <a:noFill/>
          </a:ln>
        </p:spPr>
        <p:txBody>
          <a:bodyPr spcFirstLastPara="1" wrap="square" lIns="216000" tIns="216000" rIns="216000" bIns="216000" anchor="t" anchorCtr="0">
            <a:noAutofit/>
          </a:bodyPr>
          <a:lstStyle/>
          <a:p>
            <a:pPr marL="0" marR="0" lvl="0" indent="0" algn="ctr" rtl="0">
              <a:spcBef>
                <a:spcPts val="0"/>
              </a:spcBef>
              <a:spcAft>
                <a:spcPts val="0"/>
              </a:spcAft>
              <a:buNone/>
            </a:pPr>
            <a:r>
              <a:rPr lang="en-GB" sz="2400" dirty="0">
                <a:solidFill>
                  <a:schemeClr val="dk1"/>
                </a:solidFill>
                <a:latin typeface="Roboto Black"/>
                <a:ea typeface="Roboto Black"/>
                <a:cs typeface="Roboto Black"/>
                <a:sym typeface="Roboto Black"/>
              </a:rPr>
              <a:t>What happens with the results?</a:t>
            </a:r>
            <a:endParaRPr dirty="0"/>
          </a:p>
          <a:p>
            <a:pPr marL="0" marR="0" lvl="0" indent="0" algn="just" rtl="0">
              <a:spcBef>
                <a:spcPts val="0"/>
              </a:spcBef>
              <a:spcAft>
                <a:spcPts val="0"/>
              </a:spcAft>
              <a:buNone/>
            </a:pPr>
            <a:endParaRPr sz="1600" dirty="0">
              <a:solidFill>
                <a:schemeClr val="dk1"/>
              </a:solidFill>
              <a:latin typeface="Roboto"/>
              <a:ea typeface="Roboto"/>
              <a:cs typeface="Roboto"/>
              <a:sym typeface="Roboto"/>
            </a:endParaRPr>
          </a:p>
        </p:txBody>
      </p:sp>
      <p:pic>
        <p:nvPicPr>
          <p:cNvPr id="128" name="Google Shape;128;p14"/>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129" name="Google Shape;129;p14"/>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130" name="Google Shape;130;p14"/>
          <p:cNvGrpSpPr/>
          <p:nvPr/>
        </p:nvGrpSpPr>
        <p:grpSpPr>
          <a:xfrm>
            <a:off x="299405" y="6581924"/>
            <a:ext cx="920590" cy="153900"/>
            <a:chOff x="299405" y="6581924"/>
            <a:chExt cx="920590" cy="153900"/>
          </a:xfrm>
        </p:grpSpPr>
        <p:sp>
          <p:nvSpPr>
            <p:cNvPr id="131" name="Google Shape;131;p14">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32" name="Google Shape;132;p14">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2" name="Rectangle 1">
            <a:extLst>
              <a:ext uri="{FF2B5EF4-FFF2-40B4-BE49-F238E27FC236}">
                <a16:creationId xmlns:a16="http://schemas.microsoft.com/office/drawing/2014/main" id="{1FE47438-28DA-18EA-1C2F-11F563978422}"/>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857D477A-EB80-244D-1ACC-CBEB3EB1D7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667" y="469557"/>
            <a:ext cx="798928" cy="8876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white logo&#10;&#10;AI-generated content may be incorrect.">
            <a:extLst>
              <a:ext uri="{FF2B5EF4-FFF2-40B4-BE49-F238E27FC236}">
                <a16:creationId xmlns:a16="http://schemas.microsoft.com/office/drawing/2014/main" id="{B669736A-99E5-82A2-7326-E8CA34783337}"/>
              </a:ext>
            </a:extLst>
          </p:cNvPr>
          <p:cNvPicPr>
            <a:picLocks noChangeAspect="1"/>
          </p:cNvPicPr>
          <p:nvPr/>
        </p:nvPicPr>
        <p:blipFill>
          <a:blip r:embed="rId7"/>
          <a:stretch>
            <a:fillRect/>
          </a:stretch>
        </p:blipFill>
        <p:spPr>
          <a:xfrm>
            <a:off x="193411" y="399485"/>
            <a:ext cx="2053167" cy="8679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p:nvPr/>
        </p:nvSpPr>
        <p:spPr>
          <a:xfrm>
            <a:off x="0" y="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41" name="Google Shape;141;p15"/>
          <p:cNvSpPr txBox="1"/>
          <p:nvPr/>
        </p:nvSpPr>
        <p:spPr>
          <a:xfrm>
            <a:off x="299405" y="549275"/>
            <a:ext cx="8539800" cy="875471"/>
          </a:xfrm>
          <a:prstGeom prst="roundRect">
            <a:avLst>
              <a:gd name="adj" fmla="val 13437"/>
            </a:avLst>
          </a:prstGeom>
          <a:solidFill>
            <a:schemeClr val="bg1"/>
          </a:solidFill>
          <a:ln>
            <a:noFill/>
          </a:ln>
        </p:spPr>
        <p:txBody>
          <a:bodyPr spcFirstLastPara="1" wrap="square" lIns="216000" tIns="216000" rIns="216000" bIns="216000" anchor="t" anchorCtr="0">
            <a:noAutofit/>
          </a:bodyPr>
          <a:lstStyle/>
          <a:p>
            <a:pPr marL="0" marR="0" lvl="0" indent="0" algn="just" rtl="0">
              <a:spcBef>
                <a:spcPts val="0"/>
              </a:spcBef>
              <a:spcAft>
                <a:spcPts val="0"/>
              </a:spcAft>
              <a:buNone/>
            </a:pPr>
            <a:r>
              <a:rPr lang="en-GB" sz="2400" dirty="0">
                <a:solidFill>
                  <a:schemeClr val="dk1"/>
                </a:solidFill>
                <a:latin typeface="Roboto Black"/>
                <a:ea typeface="Roboto Black"/>
                <a:cs typeface="Roboto Black"/>
                <a:sym typeface="Roboto Black"/>
              </a:rPr>
              <a:t>How can I help my child?</a:t>
            </a:r>
            <a:endParaRPr sz="2400" dirty="0">
              <a:solidFill>
                <a:schemeClr val="dk1"/>
              </a:solidFill>
              <a:latin typeface="Roboto Black"/>
              <a:ea typeface="Roboto Black"/>
              <a:cs typeface="Roboto Black"/>
              <a:sym typeface="Roboto Black"/>
            </a:endParaRPr>
          </a:p>
        </p:txBody>
      </p:sp>
      <p:pic>
        <p:nvPicPr>
          <p:cNvPr id="142" name="Google Shape;142;p15"/>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143" name="Google Shape;143;p15"/>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144" name="Google Shape;144;p15"/>
          <p:cNvGrpSpPr/>
          <p:nvPr/>
        </p:nvGrpSpPr>
        <p:grpSpPr>
          <a:xfrm>
            <a:off x="299405" y="6581924"/>
            <a:ext cx="920590" cy="153900"/>
            <a:chOff x="299405" y="6581924"/>
            <a:chExt cx="920590" cy="153900"/>
          </a:xfrm>
        </p:grpSpPr>
        <p:sp>
          <p:nvSpPr>
            <p:cNvPr id="145" name="Google Shape;145;p15">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46" name="Google Shape;146;p15">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147" name="Google Shape;147;p15"/>
          <p:cNvSpPr txBox="1"/>
          <p:nvPr/>
        </p:nvSpPr>
        <p:spPr>
          <a:xfrm>
            <a:off x="299401" y="3886000"/>
            <a:ext cx="4154457" cy="2120700"/>
          </a:xfrm>
          <a:prstGeom prst="roundRect">
            <a:avLst>
              <a:gd name="adj" fmla="val 6888"/>
            </a:avLst>
          </a:prstGeom>
          <a:solidFill>
            <a:schemeClr val="bg1"/>
          </a:solidFill>
          <a:ln w="38100">
            <a:solidFill>
              <a:srgbClr val="CA5AA2"/>
            </a:solidFill>
          </a:ln>
        </p:spPr>
        <p:txBody>
          <a:bodyPr spcFirstLastPara="1" wrap="square" lIns="108000" tIns="108000" rIns="108000" bIns="108000" anchor="ctr" anchorCtr="0">
            <a:noAutofit/>
          </a:bodyPr>
          <a:lstStyle/>
          <a:p>
            <a:pPr marL="0" marR="0" lvl="0" indent="0" algn="ctr" rtl="0">
              <a:spcBef>
                <a:spcPts val="600"/>
              </a:spcBef>
              <a:spcAft>
                <a:spcPts val="0"/>
              </a:spcAft>
              <a:buNone/>
            </a:pPr>
            <a:r>
              <a:rPr lang="en-GB" sz="1800" dirty="0">
                <a:solidFill>
                  <a:schemeClr val="dk1"/>
                </a:solidFill>
                <a:latin typeface="Roboto"/>
                <a:ea typeface="Roboto"/>
                <a:cs typeface="Roboto"/>
                <a:sym typeface="Roboto"/>
              </a:rPr>
              <a:t>Make sure they go to bed at a reasonable time, have a good breakfast and arrive at school on time during the assessment week. </a:t>
            </a:r>
            <a:endParaRPr sz="1800" dirty="0">
              <a:solidFill>
                <a:schemeClr val="dk1"/>
              </a:solidFill>
              <a:latin typeface="Roboto"/>
              <a:ea typeface="Roboto"/>
              <a:cs typeface="Roboto"/>
              <a:sym typeface="Roboto"/>
            </a:endParaRPr>
          </a:p>
        </p:txBody>
      </p:sp>
      <p:sp>
        <p:nvSpPr>
          <p:cNvPr id="148" name="Google Shape;148;p15"/>
          <p:cNvSpPr txBox="1"/>
          <p:nvPr/>
        </p:nvSpPr>
        <p:spPr>
          <a:xfrm>
            <a:off x="4684748" y="3886000"/>
            <a:ext cx="4154456" cy="2120700"/>
          </a:xfrm>
          <a:prstGeom prst="roundRect">
            <a:avLst>
              <a:gd name="adj" fmla="val 5999"/>
            </a:avLst>
          </a:prstGeom>
          <a:solidFill>
            <a:schemeClr val="bg1"/>
          </a:solidFill>
          <a:ln w="38100">
            <a:solidFill>
              <a:srgbClr val="CA5AA2"/>
            </a:solidFill>
          </a:ln>
        </p:spPr>
        <p:txBody>
          <a:bodyPr spcFirstLastPara="1" wrap="square" lIns="108000" tIns="108000" rIns="108000" bIns="108000" anchor="ctr" anchorCtr="0">
            <a:noAutofit/>
          </a:bodyPr>
          <a:lstStyle/>
          <a:p>
            <a:pPr marL="0" marR="0" lvl="0" indent="0" algn="ctr" rtl="0">
              <a:spcBef>
                <a:spcPts val="600"/>
              </a:spcBef>
              <a:spcAft>
                <a:spcPts val="0"/>
              </a:spcAft>
              <a:buNone/>
            </a:pPr>
            <a:r>
              <a:rPr lang="en-GB" sz="1800" dirty="0">
                <a:solidFill>
                  <a:schemeClr val="dk1"/>
                </a:solidFill>
                <a:latin typeface="Roboto"/>
                <a:ea typeface="Roboto"/>
                <a:cs typeface="Roboto"/>
                <a:sym typeface="Roboto"/>
              </a:rPr>
              <a:t>Encourage them to try their best, commend their efforts  and plan to celebrate their hard work at the end of the testing week, rather than focusing on the test results.</a:t>
            </a:r>
            <a:r>
              <a:rPr lang="en-GB" sz="1800" b="1" dirty="0">
                <a:solidFill>
                  <a:schemeClr val="dk1"/>
                </a:solidFill>
                <a:latin typeface="Roboto"/>
                <a:ea typeface="Roboto"/>
                <a:cs typeface="Roboto"/>
                <a:sym typeface="Roboto"/>
              </a:rPr>
              <a:t> </a:t>
            </a:r>
            <a:endParaRPr sz="1800" b="1" dirty="0">
              <a:solidFill>
                <a:schemeClr val="dk1"/>
              </a:solidFill>
              <a:latin typeface="Roboto"/>
              <a:ea typeface="Roboto"/>
              <a:cs typeface="Roboto"/>
              <a:sym typeface="Roboto"/>
            </a:endParaRPr>
          </a:p>
        </p:txBody>
      </p:sp>
      <p:sp>
        <p:nvSpPr>
          <p:cNvPr id="149" name="Google Shape;149;p15"/>
          <p:cNvSpPr txBox="1"/>
          <p:nvPr/>
        </p:nvSpPr>
        <p:spPr>
          <a:xfrm>
            <a:off x="4684747" y="1547296"/>
            <a:ext cx="4154457" cy="2120700"/>
          </a:xfrm>
          <a:prstGeom prst="roundRect">
            <a:avLst>
              <a:gd name="adj" fmla="val 5999"/>
            </a:avLst>
          </a:prstGeom>
          <a:solidFill>
            <a:schemeClr val="bg1"/>
          </a:solidFill>
          <a:ln w="38100">
            <a:solidFill>
              <a:srgbClr val="CA5AA2"/>
            </a:solidFill>
          </a:ln>
        </p:spPr>
        <p:txBody>
          <a:bodyPr spcFirstLastPara="1" wrap="square" lIns="108000" tIns="108000" rIns="108000" bIns="108000" anchor="ctr" anchorCtr="0">
            <a:noAutofit/>
          </a:bodyPr>
          <a:lstStyle/>
          <a:p>
            <a:pPr marL="0" marR="0" lvl="0" indent="0" algn="ctr" rtl="0">
              <a:spcBef>
                <a:spcPts val="600"/>
              </a:spcBef>
              <a:spcAft>
                <a:spcPts val="0"/>
              </a:spcAft>
              <a:buNone/>
            </a:pPr>
            <a:r>
              <a:rPr lang="en-GB" sz="1800" dirty="0">
                <a:solidFill>
                  <a:schemeClr val="dk1"/>
                </a:solidFill>
                <a:latin typeface="Roboto"/>
                <a:ea typeface="Roboto"/>
                <a:cs typeface="Roboto"/>
                <a:sym typeface="Roboto"/>
              </a:rPr>
              <a:t>Use online activities like </a:t>
            </a:r>
            <a:r>
              <a:rPr lang="en-GB" sz="1800" b="1" dirty="0">
                <a:solidFill>
                  <a:schemeClr val="accent1"/>
                </a:solidFill>
                <a:latin typeface="Roboto"/>
                <a:ea typeface="Roboto"/>
                <a:cs typeface="Roboto"/>
                <a:sym typeface="Roboto"/>
              </a:rPr>
              <a:t>Grammar Bug, Times Tables Rock Stars, </a:t>
            </a:r>
            <a:r>
              <a:rPr lang="en-GB" sz="1800" b="1" dirty="0" err="1">
                <a:solidFill>
                  <a:schemeClr val="accent1"/>
                </a:solidFill>
                <a:latin typeface="Roboto"/>
                <a:ea typeface="Roboto"/>
                <a:cs typeface="Roboto"/>
                <a:sym typeface="Roboto"/>
              </a:rPr>
              <a:t>MyMaths</a:t>
            </a:r>
            <a:r>
              <a:rPr lang="en-GB" sz="1800" dirty="0">
                <a:solidFill>
                  <a:schemeClr val="dk1"/>
                </a:solidFill>
                <a:latin typeface="Roboto"/>
                <a:ea typeface="Roboto"/>
                <a:cs typeface="Roboto"/>
                <a:sym typeface="Roboto"/>
              </a:rPr>
              <a:t> to practise skills at home. </a:t>
            </a:r>
            <a:endParaRPr sz="1800" dirty="0">
              <a:solidFill>
                <a:schemeClr val="dk1"/>
              </a:solidFill>
              <a:latin typeface="Roboto"/>
              <a:ea typeface="Roboto"/>
              <a:cs typeface="Roboto"/>
              <a:sym typeface="Roboto"/>
            </a:endParaRPr>
          </a:p>
        </p:txBody>
      </p:sp>
      <p:sp>
        <p:nvSpPr>
          <p:cNvPr id="150" name="Google Shape;150;p15"/>
          <p:cNvSpPr txBox="1"/>
          <p:nvPr/>
        </p:nvSpPr>
        <p:spPr>
          <a:xfrm>
            <a:off x="299405" y="1547296"/>
            <a:ext cx="4154457" cy="2120700"/>
          </a:xfrm>
          <a:prstGeom prst="roundRect">
            <a:avLst>
              <a:gd name="adj" fmla="val 6887"/>
            </a:avLst>
          </a:prstGeom>
          <a:solidFill>
            <a:schemeClr val="bg1"/>
          </a:solidFill>
          <a:ln w="38100">
            <a:solidFill>
              <a:srgbClr val="CA5AA2"/>
            </a:solidFill>
          </a:ln>
        </p:spPr>
        <p:txBody>
          <a:bodyPr spcFirstLastPara="1" wrap="square" lIns="108000" tIns="108000" rIns="108000" bIns="108000" anchor="ctr" anchorCtr="0">
            <a:noAutofit/>
          </a:bodyPr>
          <a:lstStyle/>
          <a:p>
            <a:pPr marL="0" marR="0" lvl="0" indent="0" algn="ctr" rtl="0">
              <a:spcBef>
                <a:spcPts val="600"/>
              </a:spcBef>
              <a:spcAft>
                <a:spcPts val="0"/>
              </a:spcAft>
              <a:buNone/>
            </a:pPr>
            <a:r>
              <a:rPr lang="en-GB" sz="1800" dirty="0">
                <a:solidFill>
                  <a:schemeClr val="dk1"/>
                </a:solidFill>
                <a:latin typeface="Roboto"/>
                <a:ea typeface="Roboto"/>
                <a:cs typeface="Roboto"/>
                <a:sym typeface="Roboto"/>
              </a:rPr>
              <a:t>Support your child to complete any home learning tasks sent home, such as </a:t>
            </a:r>
            <a:r>
              <a:rPr lang="en-GB" sz="1800" b="1" dirty="0">
                <a:solidFill>
                  <a:schemeClr val="accent1"/>
                </a:solidFill>
                <a:latin typeface="Roboto"/>
                <a:ea typeface="Roboto"/>
                <a:cs typeface="Roboto"/>
                <a:sym typeface="Roboto"/>
              </a:rPr>
              <a:t>spelling activities, reading comprehensions and maths sheets</a:t>
            </a:r>
            <a:r>
              <a:rPr lang="en-GB" sz="1800" dirty="0">
                <a:solidFill>
                  <a:schemeClr val="dk1"/>
                </a:solidFill>
                <a:latin typeface="Roboto"/>
                <a:ea typeface="Roboto"/>
                <a:cs typeface="Roboto"/>
                <a:sym typeface="Roboto"/>
              </a:rPr>
              <a:t>.</a:t>
            </a:r>
            <a:r>
              <a:rPr lang="en-GB" sz="1800" b="1" dirty="0">
                <a:solidFill>
                  <a:schemeClr val="dk1"/>
                </a:solidFill>
                <a:latin typeface="Roboto"/>
                <a:ea typeface="Roboto"/>
                <a:cs typeface="Roboto"/>
                <a:sym typeface="Roboto"/>
              </a:rPr>
              <a:t> </a:t>
            </a:r>
            <a:endParaRPr sz="1800" b="1" dirty="0">
              <a:solidFill>
                <a:schemeClr val="dk1"/>
              </a:solidFill>
              <a:latin typeface="Roboto"/>
              <a:ea typeface="Roboto"/>
              <a:cs typeface="Roboto"/>
              <a:sym typeface="Roboto"/>
            </a:endParaRPr>
          </a:p>
        </p:txBody>
      </p:sp>
      <p:sp>
        <p:nvSpPr>
          <p:cNvPr id="2" name="Rectangle 1">
            <a:extLst>
              <a:ext uri="{FF2B5EF4-FFF2-40B4-BE49-F238E27FC236}">
                <a16:creationId xmlns:a16="http://schemas.microsoft.com/office/drawing/2014/main" id="{6F08AA3B-A197-2232-B047-DC83C98E2E1D}"/>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8429DD0D-9D67-C196-A9DE-EBB538B2CE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667" y="469557"/>
            <a:ext cx="798928" cy="8876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10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10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fade">
                                      <p:cBhvr>
                                        <p:cTn id="22" dur="1000"/>
                                        <p:tgtEl>
                                          <p:spTgt spid="1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fade">
                                      <p:cBhvr>
                                        <p:cTn id="2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p:nvPr/>
        </p:nvSpPr>
        <p:spPr>
          <a:xfrm>
            <a:off x="0" y="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41" name="Google Shape;141;p15"/>
          <p:cNvSpPr txBox="1"/>
          <p:nvPr/>
        </p:nvSpPr>
        <p:spPr>
          <a:xfrm>
            <a:off x="299405" y="549275"/>
            <a:ext cx="8539800" cy="875471"/>
          </a:xfrm>
          <a:prstGeom prst="roundRect">
            <a:avLst>
              <a:gd name="adj" fmla="val 13437"/>
            </a:avLst>
          </a:prstGeom>
          <a:solidFill>
            <a:schemeClr val="bg1"/>
          </a:solidFill>
          <a:ln>
            <a:noFill/>
          </a:ln>
        </p:spPr>
        <p:txBody>
          <a:bodyPr spcFirstLastPara="1" wrap="square" lIns="216000" tIns="216000" rIns="216000" bIns="216000" anchor="t" anchorCtr="0">
            <a:noAutofit/>
          </a:bodyPr>
          <a:lstStyle/>
          <a:p>
            <a:pPr marL="0" marR="0" lvl="0" indent="0" algn="just" rtl="0">
              <a:spcBef>
                <a:spcPts val="0"/>
              </a:spcBef>
              <a:spcAft>
                <a:spcPts val="0"/>
              </a:spcAft>
              <a:buNone/>
            </a:pPr>
            <a:r>
              <a:rPr lang="en-GB" sz="2400" dirty="0">
                <a:solidFill>
                  <a:schemeClr val="dk1"/>
                </a:solidFill>
                <a:latin typeface="Roboto Black"/>
                <a:ea typeface="Roboto Black"/>
                <a:cs typeface="Roboto Black"/>
                <a:sym typeface="Roboto Black"/>
              </a:rPr>
              <a:t>How can I help my child?</a:t>
            </a:r>
            <a:endParaRPr sz="2400" dirty="0">
              <a:solidFill>
                <a:schemeClr val="dk1"/>
              </a:solidFill>
              <a:latin typeface="Roboto Black"/>
              <a:ea typeface="Roboto Black"/>
              <a:cs typeface="Roboto Black"/>
              <a:sym typeface="Roboto Black"/>
            </a:endParaRPr>
          </a:p>
        </p:txBody>
      </p:sp>
      <p:pic>
        <p:nvPicPr>
          <p:cNvPr id="142" name="Google Shape;142;p15"/>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143" name="Google Shape;143;p15"/>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144" name="Google Shape;144;p15"/>
          <p:cNvGrpSpPr/>
          <p:nvPr/>
        </p:nvGrpSpPr>
        <p:grpSpPr>
          <a:xfrm>
            <a:off x="299405" y="6581924"/>
            <a:ext cx="920590" cy="153900"/>
            <a:chOff x="299405" y="6581924"/>
            <a:chExt cx="920590" cy="153900"/>
          </a:xfrm>
        </p:grpSpPr>
        <p:sp>
          <p:nvSpPr>
            <p:cNvPr id="145" name="Google Shape;145;p15">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46" name="Google Shape;146;p15">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147" name="Google Shape;147;p15"/>
          <p:cNvSpPr txBox="1"/>
          <p:nvPr/>
        </p:nvSpPr>
        <p:spPr>
          <a:xfrm>
            <a:off x="299401" y="3886000"/>
            <a:ext cx="4154457" cy="2120700"/>
          </a:xfrm>
          <a:prstGeom prst="roundRect">
            <a:avLst>
              <a:gd name="adj" fmla="val 6888"/>
            </a:avLst>
          </a:prstGeom>
          <a:solidFill>
            <a:schemeClr val="bg1"/>
          </a:solidFill>
          <a:ln w="38100">
            <a:solidFill>
              <a:srgbClr val="CA5AA2"/>
            </a:solidFill>
          </a:ln>
        </p:spPr>
        <p:txBody>
          <a:bodyPr spcFirstLastPara="1" wrap="square" lIns="108000" tIns="108000" rIns="108000" bIns="108000" anchor="ctr" anchorCtr="0">
            <a:noAutofit/>
          </a:bodyPr>
          <a:lstStyle/>
          <a:p>
            <a:pPr marL="0" marR="0" lvl="0" indent="0" algn="ctr" rtl="0">
              <a:spcBef>
                <a:spcPts val="600"/>
              </a:spcBef>
              <a:spcAft>
                <a:spcPts val="0"/>
              </a:spcAft>
              <a:buNone/>
            </a:pPr>
            <a:r>
              <a:rPr lang="en-GB" sz="1800" dirty="0">
                <a:solidFill>
                  <a:schemeClr val="dk1"/>
                </a:solidFill>
                <a:latin typeface="Roboto"/>
                <a:ea typeface="Roboto"/>
                <a:cs typeface="Roboto"/>
                <a:sym typeface="Roboto"/>
              </a:rPr>
              <a:t>Make sure they go to bed at a reasonable time, have a good breakfast and arrive at school on time during the assessment week. </a:t>
            </a:r>
            <a:endParaRPr sz="1800" dirty="0">
              <a:solidFill>
                <a:schemeClr val="dk1"/>
              </a:solidFill>
              <a:latin typeface="Roboto"/>
              <a:ea typeface="Roboto"/>
              <a:cs typeface="Roboto"/>
              <a:sym typeface="Roboto"/>
            </a:endParaRPr>
          </a:p>
        </p:txBody>
      </p:sp>
      <p:sp>
        <p:nvSpPr>
          <p:cNvPr id="148" name="Google Shape;148;p15"/>
          <p:cNvSpPr txBox="1"/>
          <p:nvPr/>
        </p:nvSpPr>
        <p:spPr>
          <a:xfrm>
            <a:off x="4684748" y="3886000"/>
            <a:ext cx="4154456" cy="2120700"/>
          </a:xfrm>
          <a:prstGeom prst="roundRect">
            <a:avLst>
              <a:gd name="adj" fmla="val 5999"/>
            </a:avLst>
          </a:prstGeom>
          <a:solidFill>
            <a:schemeClr val="bg1"/>
          </a:solidFill>
          <a:ln w="38100">
            <a:solidFill>
              <a:srgbClr val="CA5AA2"/>
            </a:solidFill>
          </a:ln>
        </p:spPr>
        <p:txBody>
          <a:bodyPr spcFirstLastPara="1" wrap="square" lIns="108000" tIns="108000" rIns="108000" bIns="108000" anchor="ctr" anchorCtr="0">
            <a:noAutofit/>
          </a:bodyPr>
          <a:lstStyle/>
          <a:p>
            <a:pPr marL="0" marR="0" lvl="0" indent="0" algn="ctr" rtl="0">
              <a:spcBef>
                <a:spcPts val="600"/>
              </a:spcBef>
              <a:spcAft>
                <a:spcPts val="0"/>
              </a:spcAft>
              <a:buNone/>
            </a:pPr>
            <a:r>
              <a:rPr lang="en-GB" sz="1800" dirty="0">
                <a:solidFill>
                  <a:schemeClr val="dk1"/>
                </a:solidFill>
                <a:latin typeface="Roboto"/>
                <a:ea typeface="Roboto"/>
                <a:cs typeface="Roboto"/>
                <a:sym typeface="Roboto"/>
              </a:rPr>
              <a:t>Encourage them to try their best, commend their efforts  and plan to celebrate their hard work at the end of the testing week, rather than focusing on the test results.</a:t>
            </a:r>
            <a:r>
              <a:rPr lang="en-GB" sz="1800" b="1" dirty="0">
                <a:solidFill>
                  <a:schemeClr val="dk1"/>
                </a:solidFill>
                <a:latin typeface="Roboto"/>
                <a:ea typeface="Roboto"/>
                <a:cs typeface="Roboto"/>
                <a:sym typeface="Roboto"/>
              </a:rPr>
              <a:t> </a:t>
            </a:r>
            <a:endParaRPr sz="1800" b="1" dirty="0">
              <a:solidFill>
                <a:schemeClr val="dk1"/>
              </a:solidFill>
              <a:latin typeface="Roboto"/>
              <a:ea typeface="Roboto"/>
              <a:cs typeface="Roboto"/>
              <a:sym typeface="Roboto"/>
            </a:endParaRPr>
          </a:p>
        </p:txBody>
      </p:sp>
      <p:sp>
        <p:nvSpPr>
          <p:cNvPr id="149" name="Google Shape;149;p15"/>
          <p:cNvSpPr txBox="1"/>
          <p:nvPr/>
        </p:nvSpPr>
        <p:spPr>
          <a:xfrm>
            <a:off x="4684747" y="1547296"/>
            <a:ext cx="4154457" cy="2120700"/>
          </a:xfrm>
          <a:prstGeom prst="roundRect">
            <a:avLst>
              <a:gd name="adj" fmla="val 5999"/>
            </a:avLst>
          </a:prstGeom>
          <a:solidFill>
            <a:schemeClr val="bg1"/>
          </a:solidFill>
          <a:ln w="38100">
            <a:solidFill>
              <a:srgbClr val="CA5AA2"/>
            </a:solidFill>
          </a:ln>
        </p:spPr>
        <p:txBody>
          <a:bodyPr spcFirstLastPara="1" wrap="square" lIns="108000" tIns="108000" rIns="108000" bIns="108000" anchor="ctr" anchorCtr="0">
            <a:noAutofit/>
          </a:bodyPr>
          <a:lstStyle/>
          <a:p>
            <a:pPr marL="0" marR="0" lvl="0" indent="0" algn="ctr" rtl="0">
              <a:spcBef>
                <a:spcPts val="600"/>
              </a:spcBef>
              <a:spcAft>
                <a:spcPts val="0"/>
              </a:spcAft>
              <a:buNone/>
            </a:pPr>
            <a:r>
              <a:rPr lang="en-GB" sz="1800" dirty="0">
                <a:solidFill>
                  <a:schemeClr val="dk1"/>
                </a:solidFill>
                <a:latin typeface="Roboto"/>
                <a:ea typeface="Roboto"/>
                <a:cs typeface="Roboto"/>
                <a:sym typeface="Roboto"/>
              </a:rPr>
              <a:t>Use online activities like </a:t>
            </a:r>
            <a:r>
              <a:rPr lang="en-GB" sz="1800" b="1" dirty="0">
                <a:solidFill>
                  <a:schemeClr val="accent1"/>
                </a:solidFill>
                <a:latin typeface="Roboto"/>
                <a:ea typeface="Roboto"/>
                <a:cs typeface="Roboto"/>
                <a:sym typeface="Roboto"/>
              </a:rPr>
              <a:t>Grammar Bug, Times Tables Rock Stars, </a:t>
            </a:r>
            <a:r>
              <a:rPr lang="en-GB" sz="1800" b="1" dirty="0" err="1">
                <a:solidFill>
                  <a:schemeClr val="accent1"/>
                </a:solidFill>
                <a:latin typeface="Roboto"/>
                <a:ea typeface="Roboto"/>
                <a:cs typeface="Roboto"/>
                <a:sym typeface="Roboto"/>
              </a:rPr>
              <a:t>MyMaths</a:t>
            </a:r>
            <a:r>
              <a:rPr lang="en-GB" sz="1800" dirty="0">
                <a:solidFill>
                  <a:schemeClr val="dk1"/>
                </a:solidFill>
                <a:latin typeface="Roboto"/>
                <a:ea typeface="Roboto"/>
                <a:cs typeface="Roboto"/>
                <a:sym typeface="Roboto"/>
              </a:rPr>
              <a:t> to practise skills at home. </a:t>
            </a:r>
            <a:endParaRPr sz="1800" dirty="0">
              <a:solidFill>
                <a:schemeClr val="dk1"/>
              </a:solidFill>
              <a:latin typeface="Roboto"/>
              <a:ea typeface="Roboto"/>
              <a:cs typeface="Roboto"/>
              <a:sym typeface="Roboto"/>
            </a:endParaRPr>
          </a:p>
        </p:txBody>
      </p:sp>
      <p:sp>
        <p:nvSpPr>
          <p:cNvPr id="150" name="Google Shape;150;p15"/>
          <p:cNvSpPr txBox="1"/>
          <p:nvPr/>
        </p:nvSpPr>
        <p:spPr>
          <a:xfrm>
            <a:off x="299405" y="1547296"/>
            <a:ext cx="4154457" cy="2120700"/>
          </a:xfrm>
          <a:prstGeom prst="roundRect">
            <a:avLst>
              <a:gd name="adj" fmla="val 6887"/>
            </a:avLst>
          </a:prstGeom>
          <a:solidFill>
            <a:schemeClr val="bg1"/>
          </a:solidFill>
          <a:ln w="38100">
            <a:solidFill>
              <a:srgbClr val="CA5AA2"/>
            </a:solidFill>
          </a:ln>
        </p:spPr>
        <p:txBody>
          <a:bodyPr spcFirstLastPara="1" wrap="square" lIns="108000" tIns="108000" rIns="108000" bIns="108000" anchor="ctr" anchorCtr="0">
            <a:noAutofit/>
          </a:bodyPr>
          <a:lstStyle/>
          <a:p>
            <a:pPr marL="0" marR="0" lvl="0" indent="0" algn="ctr" rtl="0">
              <a:spcBef>
                <a:spcPts val="600"/>
              </a:spcBef>
              <a:spcAft>
                <a:spcPts val="0"/>
              </a:spcAft>
              <a:buNone/>
            </a:pPr>
            <a:r>
              <a:rPr lang="en-GB" sz="1800" dirty="0">
                <a:solidFill>
                  <a:schemeClr val="dk1"/>
                </a:solidFill>
                <a:latin typeface="Roboto"/>
                <a:ea typeface="Roboto"/>
                <a:cs typeface="Roboto"/>
                <a:sym typeface="Roboto"/>
              </a:rPr>
              <a:t>Support your child to complete any home learning tasks sent home, such as </a:t>
            </a:r>
            <a:r>
              <a:rPr lang="en-GB" sz="1800" b="1" dirty="0">
                <a:solidFill>
                  <a:schemeClr val="accent1"/>
                </a:solidFill>
                <a:latin typeface="Roboto"/>
                <a:ea typeface="Roboto"/>
                <a:cs typeface="Roboto"/>
                <a:sym typeface="Roboto"/>
              </a:rPr>
              <a:t>spelling activities, reading comprehensions and maths sheets</a:t>
            </a:r>
            <a:r>
              <a:rPr lang="en-GB" sz="1800" dirty="0">
                <a:solidFill>
                  <a:schemeClr val="dk1"/>
                </a:solidFill>
                <a:latin typeface="Roboto"/>
                <a:ea typeface="Roboto"/>
                <a:cs typeface="Roboto"/>
                <a:sym typeface="Roboto"/>
              </a:rPr>
              <a:t>.</a:t>
            </a:r>
            <a:r>
              <a:rPr lang="en-GB" sz="1800" b="1" dirty="0">
                <a:solidFill>
                  <a:schemeClr val="dk1"/>
                </a:solidFill>
                <a:latin typeface="Roboto"/>
                <a:ea typeface="Roboto"/>
                <a:cs typeface="Roboto"/>
                <a:sym typeface="Roboto"/>
              </a:rPr>
              <a:t> </a:t>
            </a:r>
            <a:endParaRPr sz="1800" b="1" dirty="0">
              <a:solidFill>
                <a:schemeClr val="dk1"/>
              </a:solidFill>
              <a:latin typeface="Roboto"/>
              <a:ea typeface="Roboto"/>
              <a:cs typeface="Roboto"/>
              <a:sym typeface="Roboto"/>
            </a:endParaRPr>
          </a:p>
        </p:txBody>
      </p:sp>
      <p:sp>
        <p:nvSpPr>
          <p:cNvPr id="2" name="Rectangle 1">
            <a:extLst>
              <a:ext uri="{FF2B5EF4-FFF2-40B4-BE49-F238E27FC236}">
                <a16:creationId xmlns:a16="http://schemas.microsoft.com/office/drawing/2014/main" id="{6F08AA3B-A197-2232-B047-DC83C98E2E1D}"/>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8429DD0D-9D67-C196-A9DE-EBB538B2CE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667" y="469557"/>
            <a:ext cx="798928" cy="8876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computer&#10;&#10;Description automatically generated">
            <a:extLst>
              <a:ext uri="{FF2B5EF4-FFF2-40B4-BE49-F238E27FC236}">
                <a16:creationId xmlns:a16="http://schemas.microsoft.com/office/drawing/2014/main" id="{DF3A88D7-B907-915D-CF0D-14F73520B1EC}"/>
              </a:ext>
            </a:extLst>
          </p:cNvPr>
          <p:cNvPicPr>
            <a:picLocks/>
          </p:cNvPicPr>
          <p:nvPr/>
        </p:nvPicPr>
        <p:blipFill>
          <a:blip r:embed="rId7"/>
          <a:stretch>
            <a:fillRect/>
          </a:stretch>
        </p:blipFill>
        <p:spPr>
          <a:xfrm rot="21089451">
            <a:off x="2107739" y="464643"/>
            <a:ext cx="4378175" cy="6183063"/>
          </a:xfrm>
          <a:prstGeom prst="rect">
            <a:avLst/>
          </a:prstGeom>
          <a:ln>
            <a:solidFill>
              <a:schemeClr val="tx1"/>
            </a:solidFill>
          </a:ln>
        </p:spPr>
      </p:pic>
    </p:spTree>
    <p:extLst>
      <p:ext uri="{BB962C8B-B14F-4D97-AF65-F5344CB8AC3E}">
        <p14:creationId xmlns:p14="http://schemas.microsoft.com/office/powerpoint/2010/main" val="3716627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9"/>
          <p:cNvSpPr/>
          <p:nvPr/>
        </p:nvSpPr>
        <p:spPr>
          <a:xfrm>
            <a:off x="0" y="-600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8" name="Google Shape;58;p9"/>
          <p:cNvSpPr txBox="1"/>
          <p:nvPr/>
        </p:nvSpPr>
        <p:spPr>
          <a:xfrm>
            <a:off x="2439989" y="225410"/>
            <a:ext cx="5088711" cy="1070824"/>
          </a:xfrm>
          <a:prstGeom prst="roundRect">
            <a:avLst>
              <a:gd name="adj" fmla="val 11958"/>
            </a:avLst>
          </a:prstGeom>
          <a:solidFill>
            <a:schemeClr val="bg1"/>
          </a:solidFill>
          <a:ln>
            <a:noFill/>
          </a:ln>
        </p:spPr>
        <p:txBody>
          <a:bodyPr spcFirstLastPara="1" wrap="square" lIns="216000" tIns="216000" rIns="216000" bIns="216000" anchor="t" anchorCtr="0">
            <a:noAutofit/>
          </a:bodyPr>
          <a:lstStyle/>
          <a:p>
            <a:pPr marL="0" marR="0" lvl="0" indent="0" algn="ctr" rtl="0">
              <a:spcBef>
                <a:spcPts val="0"/>
              </a:spcBef>
              <a:spcAft>
                <a:spcPts val="0"/>
              </a:spcAft>
              <a:buNone/>
            </a:pPr>
            <a:r>
              <a:rPr lang="en-GB" sz="2500" dirty="0">
                <a:solidFill>
                  <a:schemeClr val="dk1"/>
                </a:solidFill>
                <a:latin typeface="Roboto Black"/>
                <a:ea typeface="Roboto Black"/>
                <a:cs typeface="Roboto Black"/>
                <a:sym typeface="Roboto Black"/>
              </a:rPr>
              <a:t>What are end of key stage 2 assessments? </a:t>
            </a:r>
            <a:endParaRPr sz="2500" dirty="0"/>
          </a:p>
          <a:p>
            <a:pPr marL="0" marR="0" lvl="0" indent="0" algn="ctr" rtl="0">
              <a:spcBef>
                <a:spcPts val="0"/>
              </a:spcBef>
              <a:spcAft>
                <a:spcPts val="0"/>
              </a:spcAft>
              <a:buNone/>
            </a:pPr>
            <a:endParaRPr sz="2500" dirty="0">
              <a:solidFill>
                <a:schemeClr val="dk1"/>
              </a:solidFill>
              <a:latin typeface="Roboto"/>
              <a:ea typeface="Roboto"/>
              <a:cs typeface="Roboto"/>
              <a:sym typeface="Roboto"/>
            </a:endParaRPr>
          </a:p>
        </p:txBody>
      </p:sp>
      <p:pic>
        <p:nvPicPr>
          <p:cNvPr id="59" name="Google Shape;59;p9"/>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60" name="Google Shape;60;p9"/>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61" name="Google Shape;61;p9"/>
          <p:cNvGrpSpPr/>
          <p:nvPr/>
        </p:nvGrpSpPr>
        <p:grpSpPr>
          <a:xfrm>
            <a:off x="299405" y="6581924"/>
            <a:ext cx="920590" cy="153900"/>
            <a:chOff x="299405" y="6581924"/>
            <a:chExt cx="920590" cy="153900"/>
          </a:xfrm>
        </p:grpSpPr>
        <p:sp>
          <p:nvSpPr>
            <p:cNvPr id="62" name="Google Shape;62;p9">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63" name="Google Shape;63;p9">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64" name="Google Shape;64;p9"/>
          <p:cNvSpPr txBox="1"/>
          <p:nvPr/>
        </p:nvSpPr>
        <p:spPr>
          <a:xfrm>
            <a:off x="299400" y="2462935"/>
            <a:ext cx="8539800" cy="3645634"/>
          </a:xfrm>
          <a:prstGeom prst="roundRect">
            <a:avLst>
              <a:gd name="adj" fmla="val 2161"/>
            </a:avLst>
          </a:prstGeom>
          <a:solidFill>
            <a:schemeClr val="bg1"/>
          </a:solidFill>
          <a:ln>
            <a:noFill/>
          </a:ln>
        </p:spPr>
        <p:txBody>
          <a:bodyPr spcFirstLastPara="1" wrap="square" lIns="216000" tIns="216000" rIns="216000" bIns="216000" anchor="t" anchorCtr="0">
            <a:noAutofit/>
          </a:bodyPr>
          <a:lstStyle/>
          <a:p>
            <a:pPr marL="457200" marR="0" lvl="0" indent="-330200" algn="just" rtl="0">
              <a:spcBef>
                <a:spcPts val="1200"/>
              </a:spcBef>
              <a:spcAft>
                <a:spcPts val="0"/>
              </a:spcAft>
              <a:buClr>
                <a:schemeClr val="dk1"/>
              </a:buClr>
              <a:buSzPts val="1600"/>
              <a:buFont typeface="Roboto"/>
              <a:buChar char="●"/>
            </a:pPr>
            <a:r>
              <a:rPr lang="en-GB" sz="1600" dirty="0">
                <a:solidFill>
                  <a:schemeClr val="dk1"/>
                </a:solidFill>
                <a:latin typeface="Roboto"/>
                <a:ea typeface="Roboto"/>
                <a:cs typeface="Roboto"/>
                <a:sym typeface="Roboto"/>
              </a:rPr>
              <a:t>All children are assessed during the last term of year 6; for 2026, this is in the week beginning 11</a:t>
            </a:r>
            <a:r>
              <a:rPr lang="en-GB" sz="1600" baseline="30000" dirty="0">
                <a:solidFill>
                  <a:schemeClr val="dk1"/>
                </a:solidFill>
                <a:latin typeface="Roboto"/>
                <a:ea typeface="Roboto"/>
                <a:cs typeface="Roboto"/>
                <a:sym typeface="Roboto"/>
              </a:rPr>
              <a:t>th</a:t>
            </a:r>
            <a:r>
              <a:rPr lang="en-GB" sz="1600" dirty="0">
                <a:solidFill>
                  <a:schemeClr val="dk1"/>
                </a:solidFill>
                <a:latin typeface="Roboto"/>
                <a:ea typeface="Roboto"/>
                <a:cs typeface="Roboto"/>
                <a:sym typeface="Roboto"/>
              </a:rPr>
              <a:t> May.</a:t>
            </a:r>
            <a:endParaRPr sz="1600" dirty="0">
              <a:solidFill>
                <a:schemeClr val="dk1"/>
              </a:solidFill>
              <a:latin typeface="Roboto"/>
              <a:ea typeface="Roboto"/>
              <a:cs typeface="Roboto"/>
              <a:sym typeface="Roboto"/>
            </a:endParaRPr>
          </a:p>
          <a:p>
            <a:pPr marL="457200" marR="0" lvl="0" indent="-330200" algn="just" rtl="0">
              <a:spcBef>
                <a:spcPts val="0"/>
              </a:spcBef>
              <a:spcAft>
                <a:spcPts val="0"/>
              </a:spcAft>
              <a:buClr>
                <a:schemeClr val="dk1"/>
              </a:buClr>
              <a:buSzPts val="1600"/>
              <a:buFont typeface="Roboto"/>
              <a:buChar char="●"/>
            </a:pPr>
            <a:r>
              <a:rPr lang="en-GB" sz="1600" dirty="0">
                <a:solidFill>
                  <a:schemeClr val="dk1"/>
                </a:solidFill>
                <a:latin typeface="Roboto"/>
                <a:ea typeface="Roboto"/>
                <a:cs typeface="Roboto"/>
                <a:sym typeface="Roboto"/>
              </a:rPr>
              <a:t>The aim of the tests is to establish whether pupils are working at an expected level in English and maths for the end of primary school and the start of secondary school. </a:t>
            </a:r>
            <a:endParaRPr sz="1600" dirty="0">
              <a:solidFill>
                <a:schemeClr val="dk1"/>
              </a:solidFill>
              <a:latin typeface="Roboto"/>
              <a:ea typeface="Roboto"/>
              <a:cs typeface="Roboto"/>
              <a:sym typeface="Roboto"/>
            </a:endParaRPr>
          </a:p>
          <a:p>
            <a:pPr marL="457200" marR="0" lvl="0" indent="-330200" algn="just" rtl="0">
              <a:spcBef>
                <a:spcPts val="0"/>
              </a:spcBef>
              <a:spcAft>
                <a:spcPts val="0"/>
              </a:spcAft>
              <a:buClr>
                <a:schemeClr val="dk1"/>
              </a:buClr>
              <a:buSzPts val="1600"/>
              <a:buFont typeface="Roboto"/>
              <a:buChar char="●"/>
            </a:pPr>
            <a:r>
              <a:rPr lang="en-GB" sz="1600" dirty="0">
                <a:solidFill>
                  <a:schemeClr val="dk1"/>
                </a:solidFill>
                <a:latin typeface="Roboto"/>
                <a:ea typeface="Roboto"/>
                <a:cs typeface="Roboto"/>
                <a:sym typeface="Roboto"/>
              </a:rPr>
              <a:t>The results of the tests do not tell us how accomplished children are in other areas, such as sport, music or art. </a:t>
            </a:r>
            <a:endParaRPr sz="1600" dirty="0">
              <a:solidFill>
                <a:schemeClr val="dk1"/>
              </a:solidFill>
              <a:latin typeface="Roboto"/>
              <a:ea typeface="Roboto"/>
              <a:cs typeface="Roboto"/>
              <a:sym typeface="Roboto"/>
            </a:endParaRPr>
          </a:p>
          <a:p>
            <a:pPr marL="457200" marR="0" lvl="0" indent="-330200" algn="just" rtl="0">
              <a:spcBef>
                <a:spcPts val="0"/>
              </a:spcBef>
              <a:spcAft>
                <a:spcPts val="0"/>
              </a:spcAft>
              <a:buClr>
                <a:schemeClr val="dk1"/>
              </a:buClr>
              <a:buSzPts val="1600"/>
              <a:buFont typeface="Roboto"/>
              <a:buChar char="●"/>
            </a:pPr>
            <a:r>
              <a:rPr lang="en-GB" sz="1600" dirty="0">
                <a:solidFill>
                  <a:schemeClr val="dk1"/>
                </a:solidFill>
                <a:latin typeface="Roboto"/>
                <a:ea typeface="Roboto"/>
                <a:cs typeface="Roboto"/>
                <a:sym typeface="Roboto"/>
              </a:rPr>
              <a:t>Pupils sit six different tests in three subject areas: maths, English reading and English grammar, spelling and punctuation. </a:t>
            </a:r>
            <a:endParaRPr sz="1600" dirty="0">
              <a:solidFill>
                <a:schemeClr val="dk1"/>
              </a:solidFill>
              <a:latin typeface="Roboto"/>
              <a:ea typeface="Roboto"/>
              <a:cs typeface="Roboto"/>
              <a:sym typeface="Roboto"/>
            </a:endParaRPr>
          </a:p>
          <a:p>
            <a:pPr marL="457200" marR="0" lvl="0" indent="-330200" algn="just" rtl="0">
              <a:spcBef>
                <a:spcPts val="0"/>
              </a:spcBef>
              <a:spcAft>
                <a:spcPts val="0"/>
              </a:spcAft>
              <a:buClr>
                <a:schemeClr val="dk1"/>
              </a:buClr>
              <a:buSzPts val="1600"/>
              <a:buFont typeface="Roboto"/>
              <a:buChar char="●"/>
            </a:pPr>
            <a:r>
              <a:rPr lang="en-GB" sz="1600" dirty="0">
                <a:solidFill>
                  <a:schemeClr val="dk1"/>
                </a:solidFill>
                <a:latin typeface="Roboto"/>
                <a:ea typeface="Roboto"/>
                <a:cs typeface="Roboto"/>
                <a:sym typeface="Roboto"/>
              </a:rPr>
              <a:t>English writing and science judgements are made by the pupils’ teachers through teacher assessment, based on evidence of independent writing and work gathered over the course of year 6. </a:t>
            </a:r>
            <a:endParaRPr sz="1600" dirty="0">
              <a:solidFill>
                <a:schemeClr val="dk1"/>
              </a:solidFill>
              <a:latin typeface="Roboto"/>
              <a:ea typeface="Roboto"/>
              <a:cs typeface="Roboto"/>
              <a:sym typeface="Roboto"/>
            </a:endParaRPr>
          </a:p>
          <a:p>
            <a:pPr marL="0" marR="0" lvl="0" indent="0" algn="just" rtl="0">
              <a:spcBef>
                <a:spcPts val="1200"/>
              </a:spcBef>
              <a:spcAft>
                <a:spcPts val="0"/>
              </a:spcAft>
              <a:buNone/>
            </a:pPr>
            <a:endParaRPr sz="1600" dirty="0">
              <a:solidFill>
                <a:schemeClr val="dk1"/>
              </a:solidFill>
              <a:latin typeface="Roboto"/>
              <a:ea typeface="Roboto"/>
              <a:cs typeface="Roboto"/>
              <a:sym typeface="Roboto"/>
            </a:endParaRPr>
          </a:p>
        </p:txBody>
      </p:sp>
      <p:sp>
        <p:nvSpPr>
          <p:cNvPr id="65" name="Google Shape;65;p9"/>
          <p:cNvSpPr txBox="1"/>
          <p:nvPr/>
        </p:nvSpPr>
        <p:spPr>
          <a:xfrm>
            <a:off x="299400" y="1504120"/>
            <a:ext cx="8539800" cy="800700"/>
          </a:xfrm>
          <a:prstGeom prst="roundRect">
            <a:avLst>
              <a:gd name="adj" fmla="val 9603"/>
            </a:avLst>
          </a:prstGeom>
          <a:solidFill>
            <a:schemeClr val="accent2"/>
          </a:solidFill>
          <a:ln w="38100" cap="flat" cmpd="sng">
            <a:noFill/>
            <a:prstDash val="solid"/>
            <a:miter lim="800000"/>
            <a:headEnd type="none" w="sm" len="sm"/>
            <a:tailEnd type="none" w="sm" len="sm"/>
          </a:ln>
        </p:spPr>
        <p:txBody>
          <a:bodyPr spcFirstLastPara="1" wrap="square" lIns="108000" tIns="72000" rIns="108000" bIns="72000" anchor="ctr" anchorCtr="0">
            <a:noAutofit/>
          </a:bodyPr>
          <a:lstStyle/>
          <a:p>
            <a:pPr marL="0" marR="0" lvl="0" indent="0" rtl="0">
              <a:spcBef>
                <a:spcPts val="600"/>
              </a:spcBef>
              <a:spcAft>
                <a:spcPts val="0"/>
              </a:spcAft>
              <a:buNone/>
            </a:pPr>
            <a:r>
              <a:rPr lang="en-GB" sz="1600" b="1" dirty="0">
                <a:solidFill>
                  <a:schemeClr val="bg1"/>
                </a:solidFill>
                <a:latin typeface="Roboto"/>
                <a:ea typeface="Roboto"/>
                <a:cs typeface="Roboto"/>
                <a:sym typeface="Roboto"/>
              </a:rPr>
              <a:t>What you might know as SATs or Standard Attainment Tests, are national curriculum tests that are usually taken by children at the end of key stage two.</a:t>
            </a:r>
            <a:endParaRPr sz="1600" b="1" dirty="0">
              <a:solidFill>
                <a:schemeClr val="bg1"/>
              </a:solidFill>
              <a:latin typeface="Roboto"/>
              <a:ea typeface="Roboto"/>
              <a:cs typeface="Roboto"/>
              <a:sym typeface="Roboto"/>
            </a:endParaRPr>
          </a:p>
        </p:txBody>
      </p:sp>
      <p:sp>
        <p:nvSpPr>
          <p:cNvPr id="2" name="Rectangle 1">
            <a:extLst>
              <a:ext uri="{FF2B5EF4-FFF2-40B4-BE49-F238E27FC236}">
                <a16:creationId xmlns:a16="http://schemas.microsoft.com/office/drawing/2014/main" id="{91F7A973-DBE6-1FD3-6009-21F3248BB9FC}"/>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62F28A98-8581-2FC2-CF20-B1AEC0BB60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667" y="469557"/>
            <a:ext cx="798928" cy="8876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white logo&#10;&#10;AI-generated content may be incorrect.">
            <a:extLst>
              <a:ext uri="{FF2B5EF4-FFF2-40B4-BE49-F238E27FC236}">
                <a16:creationId xmlns:a16="http://schemas.microsoft.com/office/drawing/2014/main" id="{E20B024B-15BF-727A-918B-86268D8B4385}"/>
              </a:ext>
            </a:extLst>
          </p:cNvPr>
          <p:cNvPicPr>
            <a:picLocks noChangeAspect="1"/>
          </p:cNvPicPr>
          <p:nvPr/>
        </p:nvPicPr>
        <p:blipFill>
          <a:blip r:embed="rId7"/>
          <a:stretch>
            <a:fillRect/>
          </a:stretch>
        </p:blipFill>
        <p:spPr>
          <a:xfrm>
            <a:off x="193411" y="399485"/>
            <a:ext cx="2053167" cy="8679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10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4">
                                            <p:txEl>
                                              <p:pRg st="0" end="0"/>
                                            </p:txEl>
                                          </p:spTgt>
                                        </p:tgtEl>
                                        <p:attrNameLst>
                                          <p:attrName>style.visibility</p:attrName>
                                        </p:attrNameLst>
                                      </p:cBhvr>
                                      <p:to>
                                        <p:strVal val="visible"/>
                                      </p:to>
                                    </p:set>
                                    <p:animEffect transition="in" filter="fade">
                                      <p:cBhvr>
                                        <p:cTn id="16" dur="1000"/>
                                        <p:tgtEl>
                                          <p:spTgt spid="6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4">
                                            <p:txEl>
                                              <p:pRg st="1" end="1"/>
                                            </p:txEl>
                                          </p:spTgt>
                                        </p:tgtEl>
                                        <p:attrNameLst>
                                          <p:attrName>style.visibility</p:attrName>
                                        </p:attrNameLst>
                                      </p:cBhvr>
                                      <p:to>
                                        <p:strVal val="visible"/>
                                      </p:to>
                                    </p:set>
                                    <p:animEffect transition="in" filter="fade">
                                      <p:cBhvr>
                                        <p:cTn id="21" dur="1000"/>
                                        <p:tgtEl>
                                          <p:spTgt spid="6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4">
                                            <p:txEl>
                                              <p:pRg st="2" end="2"/>
                                            </p:txEl>
                                          </p:spTgt>
                                        </p:tgtEl>
                                        <p:attrNameLst>
                                          <p:attrName>style.visibility</p:attrName>
                                        </p:attrNameLst>
                                      </p:cBhvr>
                                      <p:to>
                                        <p:strVal val="visible"/>
                                      </p:to>
                                    </p:set>
                                    <p:animEffect transition="in" filter="fade">
                                      <p:cBhvr>
                                        <p:cTn id="26" dur="1000"/>
                                        <p:tgtEl>
                                          <p:spTgt spid="6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4">
                                            <p:txEl>
                                              <p:pRg st="3" end="3"/>
                                            </p:txEl>
                                          </p:spTgt>
                                        </p:tgtEl>
                                        <p:attrNameLst>
                                          <p:attrName>style.visibility</p:attrName>
                                        </p:attrNameLst>
                                      </p:cBhvr>
                                      <p:to>
                                        <p:strVal val="visible"/>
                                      </p:to>
                                    </p:set>
                                    <p:animEffect transition="in" filter="fade">
                                      <p:cBhvr>
                                        <p:cTn id="31" dur="1000"/>
                                        <p:tgtEl>
                                          <p:spTgt spid="6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4">
                                            <p:txEl>
                                              <p:pRg st="4" end="4"/>
                                            </p:txEl>
                                          </p:spTgt>
                                        </p:tgtEl>
                                        <p:attrNameLst>
                                          <p:attrName>style.visibility</p:attrName>
                                        </p:attrNameLst>
                                      </p:cBhvr>
                                      <p:to>
                                        <p:strVal val="visible"/>
                                      </p:to>
                                    </p:set>
                                    <p:animEffect transition="in" filter="fade">
                                      <p:cBhvr>
                                        <p:cTn id="36" dur="1000"/>
                                        <p:tgtEl>
                                          <p:spTgt spid="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0"/>
          <p:cNvSpPr/>
          <p:nvPr/>
        </p:nvSpPr>
        <p:spPr>
          <a:xfrm>
            <a:off x="0" y="-1"/>
            <a:ext cx="9144000" cy="6876039"/>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71" name="Google Shape;71;p10"/>
          <p:cNvSpPr txBox="1"/>
          <p:nvPr/>
        </p:nvSpPr>
        <p:spPr>
          <a:xfrm>
            <a:off x="2439989" y="429483"/>
            <a:ext cx="5140663" cy="800700"/>
          </a:xfrm>
          <a:prstGeom prst="roundRect">
            <a:avLst/>
          </a:prstGeom>
          <a:solidFill>
            <a:schemeClr val="bg1"/>
          </a:solidFill>
          <a:ln>
            <a:noFill/>
          </a:ln>
        </p:spPr>
        <p:txBody>
          <a:bodyPr spcFirstLastPara="1" wrap="square" lIns="216000" tIns="216000" rIns="216000" bIns="216000" anchor="t" anchorCtr="0">
            <a:noAutofit/>
          </a:bodyPr>
          <a:lstStyle/>
          <a:p>
            <a:pPr marL="0" marR="0" lvl="0" indent="0" algn="ctr" rtl="0">
              <a:spcBef>
                <a:spcPts val="0"/>
              </a:spcBef>
              <a:spcAft>
                <a:spcPts val="0"/>
              </a:spcAft>
              <a:buNone/>
            </a:pPr>
            <a:r>
              <a:rPr lang="en-GB" sz="2400" dirty="0">
                <a:solidFill>
                  <a:schemeClr val="dk1"/>
                </a:solidFill>
                <a:latin typeface="Roboto Black"/>
                <a:ea typeface="Roboto Black"/>
                <a:cs typeface="Roboto Black"/>
                <a:sym typeface="Roboto Black"/>
              </a:rPr>
              <a:t>When do they happen? </a:t>
            </a:r>
            <a:endParaRPr dirty="0"/>
          </a:p>
          <a:p>
            <a:pPr marL="0" marR="0" lvl="0" indent="0" algn="ctr" rtl="0">
              <a:spcBef>
                <a:spcPts val="0"/>
              </a:spcBef>
              <a:spcAft>
                <a:spcPts val="0"/>
              </a:spcAft>
              <a:buNone/>
            </a:pPr>
            <a:endParaRPr sz="1600" dirty="0">
              <a:solidFill>
                <a:schemeClr val="dk1"/>
              </a:solidFill>
              <a:latin typeface="Roboto"/>
              <a:ea typeface="Roboto"/>
              <a:cs typeface="Roboto"/>
              <a:sym typeface="Roboto"/>
            </a:endParaRPr>
          </a:p>
        </p:txBody>
      </p:sp>
      <p:pic>
        <p:nvPicPr>
          <p:cNvPr id="72" name="Google Shape;72;p10"/>
          <p:cNvPicPr preferRelativeResize="0"/>
          <p:nvPr/>
        </p:nvPicPr>
        <p:blipFill rotWithShape="1">
          <a:blip r:embed="rId3">
            <a:alphaModFix/>
          </a:blip>
          <a:srcRect/>
          <a:stretch/>
        </p:blipFill>
        <p:spPr>
          <a:xfrm>
            <a:off x="0" y="0"/>
            <a:ext cx="9144000" cy="334380"/>
          </a:xfrm>
          <a:prstGeom prst="rect">
            <a:avLst/>
          </a:prstGeom>
          <a:noFill/>
          <a:ln>
            <a:noFill/>
          </a:ln>
        </p:spPr>
      </p:pic>
      <p:pic>
        <p:nvPicPr>
          <p:cNvPr id="73" name="Google Shape;73;p10"/>
          <p:cNvPicPr preferRelativeResize="0"/>
          <p:nvPr/>
        </p:nvPicPr>
        <p:blipFill rotWithShape="1">
          <a:blip r:embed="rId4">
            <a:alphaModFix/>
          </a:blip>
          <a:srcRect/>
          <a:stretch/>
        </p:blipFill>
        <p:spPr>
          <a:xfrm>
            <a:off x="0" y="6768865"/>
            <a:ext cx="9144000" cy="107173"/>
          </a:xfrm>
          <a:prstGeom prst="rect">
            <a:avLst/>
          </a:prstGeom>
          <a:noFill/>
          <a:ln>
            <a:noFill/>
          </a:ln>
        </p:spPr>
      </p:pic>
      <p:grpSp>
        <p:nvGrpSpPr>
          <p:cNvPr id="74" name="Google Shape;74;p10"/>
          <p:cNvGrpSpPr/>
          <p:nvPr/>
        </p:nvGrpSpPr>
        <p:grpSpPr>
          <a:xfrm>
            <a:off x="299405" y="6581924"/>
            <a:ext cx="920730" cy="153888"/>
            <a:chOff x="299405" y="6581924"/>
            <a:chExt cx="920730" cy="153888"/>
          </a:xfrm>
        </p:grpSpPr>
        <p:sp>
          <p:nvSpPr>
            <p:cNvPr id="75" name="Google Shape;75;p10">
              <a:hlinkClick r:id="rId5" action="ppaction://hlinksldjump"/>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76" name="Google Shape;76;p10">
              <a:hlinkClick r:id="rId5" action="ppaction://hlinksldjump"/>
            </p:cNvPr>
            <p:cNvSpPr txBox="1"/>
            <p:nvPr/>
          </p:nvSpPr>
          <p:spPr>
            <a:xfrm>
              <a:off x="454395" y="6581924"/>
              <a:ext cx="765740"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77" name="Google Shape;77;p10"/>
          <p:cNvSpPr txBox="1"/>
          <p:nvPr/>
        </p:nvSpPr>
        <p:spPr>
          <a:xfrm>
            <a:off x="299400" y="1499829"/>
            <a:ext cx="8539800" cy="800700"/>
          </a:xfrm>
          <a:prstGeom prst="roundRect">
            <a:avLst>
              <a:gd name="adj" fmla="val 13135"/>
            </a:avLst>
          </a:prstGeom>
          <a:solidFill>
            <a:schemeClr val="accent3"/>
          </a:solidFill>
          <a:ln w="38100" cap="flat" cmpd="sng">
            <a:noFill/>
            <a:prstDash val="solid"/>
            <a:miter lim="800000"/>
            <a:headEnd type="none" w="sm" len="sm"/>
            <a:tailEnd type="none" w="sm" len="sm"/>
          </a:ln>
        </p:spPr>
        <p:txBody>
          <a:bodyPr spcFirstLastPara="1" wrap="square" lIns="108000" tIns="72000" rIns="108000" bIns="72000" anchor="ctr" anchorCtr="0">
            <a:noAutofit/>
          </a:bodyPr>
          <a:lstStyle/>
          <a:p>
            <a:pPr marL="0" marR="0" lvl="0" indent="0" rtl="0">
              <a:spcBef>
                <a:spcPts val="600"/>
              </a:spcBef>
              <a:spcAft>
                <a:spcPts val="0"/>
              </a:spcAft>
              <a:buNone/>
            </a:pPr>
            <a:r>
              <a:rPr lang="en-GB" sz="1600" b="1" dirty="0">
                <a:solidFill>
                  <a:schemeClr val="bg1"/>
                </a:solidFill>
                <a:latin typeface="Roboto"/>
                <a:ea typeface="Roboto"/>
                <a:cs typeface="Roboto"/>
                <a:sym typeface="Roboto"/>
              </a:rPr>
              <a:t>Every primary school will test their pupils on the same subject at the same time during the week beginning 11</a:t>
            </a:r>
            <a:r>
              <a:rPr lang="en-GB" sz="1600" b="1" baseline="30000" dirty="0">
                <a:solidFill>
                  <a:schemeClr val="bg1"/>
                </a:solidFill>
                <a:latin typeface="Roboto"/>
                <a:ea typeface="Roboto"/>
                <a:cs typeface="Roboto"/>
                <a:sym typeface="Roboto"/>
              </a:rPr>
              <a:t>th</a:t>
            </a:r>
            <a:r>
              <a:rPr lang="en-GB" sz="1600" b="1" dirty="0">
                <a:solidFill>
                  <a:schemeClr val="bg1"/>
                </a:solidFill>
                <a:latin typeface="Roboto"/>
                <a:ea typeface="Roboto"/>
                <a:cs typeface="Roboto"/>
                <a:sym typeface="Roboto"/>
              </a:rPr>
              <a:t> May 2026. The schedule of tests for this year looks like this: </a:t>
            </a:r>
            <a:endParaRPr sz="1600" b="1" dirty="0">
              <a:solidFill>
                <a:schemeClr val="bg1"/>
              </a:solidFill>
              <a:latin typeface="Roboto"/>
              <a:ea typeface="Roboto"/>
              <a:cs typeface="Roboto"/>
              <a:sym typeface="Roboto"/>
            </a:endParaRPr>
          </a:p>
        </p:txBody>
      </p:sp>
      <p:graphicFrame>
        <p:nvGraphicFramePr>
          <p:cNvPr id="78" name="Google Shape;78;p10"/>
          <p:cNvGraphicFramePr/>
          <p:nvPr>
            <p:extLst>
              <p:ext uri="{D42A27DB-BD31-4B8C-83A1-F6EECF244321}">
                <p14:modId xmlns:p14="http://schemas.microsoft.com/office/powerpoint/2010/main" val="3205710828"/>
              </p:ext>
            </p:extLst>
          </p:nvPr>
        </p:nvGraphicFramePr>
        <p:xfrm>
          <a:off x="299400" y="2460396"/>
          <a:ext cx="8539800" cy="3848338"/>
        </p:xfrm>
        <a:graphic>
          <a:graphicData uri="http://schemas.openxmlformats.org/drawingml/2006/table">
            <a:tbl>
              <a:tblPr firstRow="1" bandRow="1">
                <a:noFill/>
                <a:tableStyleId>{AC7F3059-B8D5-4225-A012-316825FD3128}</a:tableStyleId>
              </a:tblPr>
              <a:tblGrid>
                <a:gridCol w="3412782">
                  <a:extLst>
                    <a:ext uri="{9D8B030D-6E8A-4147-A177-3AD203B41FA5}">
                      <a16:colId xmlns:a16="http://schemas.microsoft.com/office/drawing/2014/main" val="20000"/>
                    </a:ext>
                  </a:extLst>
                </a:gridCol>
                <a:gridCol w="5127018">
                  <a:extLst>
                    <a:ext uri="{9D8B030D-6E8A-4147-A177-3AD203B41FA5}">
                      <a16:colId xmlns:a16="http://schemas.microsoft.com/office/drawing/2014/main" val="20001"/>
                    </a:ext>
                  </a:extLst>
                </a:gridCol>
              </a:tblGrid>
              <a:tr h="488188">
                <a:tc>
                  <a:txBody>
                    <a:bodyPr/>
                    <a:lstStyle/>
                    <a:p>
                      <a:pPr marL="0" marR="0" lvl="0" indent="0" algn="ctr" rtl="0">
                        <a:spcBef>
                          <a:spcPts val="0"/>
                        </a:spcBef>
                        <a:spcAft>
                          <a:spcPts val="0"/>
                        </a:spcAft>
                        <a:buNone/>
                      </a:pPr>
                      <a:r>
                        <a:rPr lang="en-GB" sz="1800" dirty="0">
                          <a:solidFill>
                            <a:schemeClr val="tx1"/>
                          </a:solidFill>
                        </a:rPr>
                        <a:t>Assessment week 2026</a:t>
                      </a:r>
                      <a:endParaRPr sz="1800" dirty="0">
                        <a:solidFill>
                          <a:schemeClr val="tx1"/>
                        </a:solidFill>
                        <a:latin typeface="Roboto"/>
                        <a:ea typeface="Roboto"/>
                        <a:cs typeface="Roboto"/>
                        <a:sym typeface="Roboto"/>
                      </a:endParaRPr>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marL="0" lvl="0" indent="0" algn="l" rtl="0">
                        <a:spcBef>
                          <a:spcPts val="0"/>
                        </a:spcBef>
                        <a:spcAft>
                          <a:spcPts val="0"/>
                        </a:spcAft>
                        <a:buNone/>
                      </a:pPr>
                      <a:r>
                        <a:rPr lang="en-GB" sz="1800" dirty="0">
                          <a:solidFill>
                            <a:schemeClr val="tx1"/>
                          </a:solidFill>
                        </a:rPr>
                        <a:t>Tests</a:t>
                      </a:r>
                      <a:endParaRPr sz="1800" dirty="0">
                        <a:solidFill>
                          <a:schemeClr val="tx1"/>
                        </a:solidFill>
                      </a:endParaRPr>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53555">
                <a:tc>
                  <a:txBody>
                    <a:bodyPr/>
                    <a:lstStyle/>
                    <a:p>
                      <a:pPr marL="0" marR="0" lvl="0" indent="0" algn="ctr" rtl="0">
                        <a:spcBef>
                          <a:spcPts val="0"/>
                        </a:spcBef>
                        <a:spcAft>
                          <a:spcPts val="0"/>
                        </a:spcAft>
                        <a:buNone/>
                      </a:pPr>
                      <a:r>
                        <a:rPr lang="en-GB" sz="1800" b="1" dirty="0">
                          <a:solidFill>
                            <a:schemeClr val="lt1"/>
                          </a:solidFill>
                        </a:rPr>
                        <a:t>Monday</a:t>
                      </a:r>
                      <a:endParaRPr sz="1800" b="1" dirty="0">
                        <a:solidFill>
                          <a:schemeClr val="lt1"/>
                        </a:solidFill>
                      </a:endParaRPr>
                    </a:p>
                    <a:p>
                      <a:pPr marL="0" marR="0" lvl="0" indent="0" algn="ctr" rtl="0">
                        <a:spcBef>
                          <a:spcPts val="0"/>
                        </a:spcBef>
                        <a:spcAft>
                          <a:spcPts val="0"/>
                        </a:spcAft>
                        <a:buNone/>
                      </a:pPr>
                      <a:r>
                        <a:rPr lang="en-GB" sz="1800" b="1" dirty="0">
                          <a:solidFill>
                            <a:schemeClr val="lt1"/>
                          </a:solidFill>
                        </a:rPr>
                        <a:t>11th May</a:t>
                      </a:r>
                      <a:endParaRPr sz="1800" b="1" dirty="0">
                        <a:solidFill>
                          <a:schemeClr val="lt1"/>
                        </a:solidFill>
                        <a:latin typeface="Roboto"/>
                        <a:ea typeface="Roboto"/>
                        <a:cs typeface="Roboto"/>
                        <a:sym typeface="Roboto"/>
                      </a:endParaRPr>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marL="0" lvl="0" indent="0" algn="l" rtl="0">
                        <a:spcBef>
                          <a:spcPts val="0"/>
                        </a:spcBef>
                        <a:spcAft>
                          <a:spcPts val="0"/>
                        </a:spcAft>
                        <a:buNone/>
                      </a:pPr>
                      <a:r>
                        <a:rPr lang="en-GB" sz="1600" b="1" dirty="0"/>
                        <a:t>English grammar, punctuation and spelling </a:t>
                      </a:r>
                      <a:endParaRPr sz="1600" b="1" dirty="0"/>
                    </a:p>
                    <a:p>
                      <a:pPr marL="0" lvl="0" indent="0" algn="l" rtl="0">
                        <a:spcBef>
                          <a:spcPts val="0"/>
                        </a:spcBef>
                        <a:spcAft>
                          <a:spcPts val="0"/>
                        </a:spcAft>
                        <a:buNone/>
                      </a:pPr>
                      <a:r>
                        <a:rPr lang="en-GB" sz="1600" dirty="0"/>
                        <a:t>Paper 1: questions (20 minutes)</a:t>
                      </a:r>
                      <a:endParaRPr sz="1600" dirty="0"/>
                    </a:p>
                    <a:p>
                      <a:pPr marL="0" lvl="0" indent="0" algn="l" rtl="0">
                        <a:spcBef>
                          <a:spcPts val="0"/>
                        </a:spcBef>
                        <a:spcAft>
                          <a:spcPts val="0"/>
                        </a:spcAft>
                        <a:buNone/>
                      </a:pPr>
                      <a:r>
                        <a:rPr lang="en-GB" sz="1600" dirty="0"/>
                        <a:t>Paper 2: spelling (45 minutes)</a:t>
                      </a:r>
                      <a:endParaRPr sz="1600" dirty="0"/>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26520">
                <a:tc>
                  <a:txBody>
                    <a:bodyPr/>
                    <a:lstStyle/>
                    <a:p>
                      <a:pPr marL="0" marR="0" lvl="0" indent="0" algn="ctr" rtl="0">
                        <a:spcBef>
                          <a:spcPts val="0"/>
                        </a:spcBef>
                        <a:spcAft>
                          <a:spcPts val="0"/>
                        </a:spcAft>
                        <a:buNone/>
                      </a:pPr>
                      <a:r>
                        <a:rPr lang="en-GB" sz="1800" b="1" dirty="0">
                          <a:solidFill>
                            <a:schemeClr val="lt1"/>
                          </a:solidFill>
                        </a:rPr>
                        <a:t>Tuesday</a:t>
                      </a:r>
                      <a:endParaRPr sz="1800" b="1" dirty="0">
                        <a:solidFill>
                          <a:schemeClr val="lt1"/>
                        </a:solidFill>
                      </a:endParaRPr>
                    </a:p>
                    <a:p>
                      <a:pPr marL="0" marR="0" lvl="0" indent="0" algn="ctr" rtl="0">
                        <a:spcBef>
                          <a:spcPts val="0"/>
                        </a:spcBef>
                        <a:spcAft>
                          <a:spcPts val="0"/>
                        </a:spcAft>
                        <a:buNone/>
                      </a:pPr>
                      <a:r>
                        <a:rPr lang="en-GB" sz="1800" b="1" dirty="0">
                          <a:solidFill>
                            <a:schemeClr val="lt1"/>
                          </a:solidFill>
                        </a:rPr>
                        <a:t>12th May</a:t>
                      </a:r>
                      <a:endParaRPr sz="1800" b="1" dirty="0">
                        <a:solidFill>
                          <a:schemeClr val="lt1"/>
                        </a:solidFill>
                        <a:latin typeface="Roboto"/>
                        <a:ea typeface="Roboto"/>
                        <a:cs typeface="Roboto"/>
                        <a:sym typeface="Roboto"/>
                      </a:endParaRPr>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rtl="0">
                        <a:spcBef>
                          <a:spcPts val="0"/>
                        </a:spcBef>
                        <a:spcAft>
                          <a:spcPts val="0"/>
                        </a:spcAft>
                        <a:buNone/>
                      </a:pPr>
                      <a:r>
                        <a:rPr lang="en-GB" sz="1600" b="1" dirty="0"/>
                        <a:t>English reading (1 Hour)</a:t>
                      </a:r>
                      <a:endParaRPr sz="1600" b="1" dirty="0"/>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953555">
                <a:tc>
                  <a:txBody>
                    <a:bodyPr/>
                    <a:lstStyle/>
                    <a:p>
                      <a:pPr marL="0" marR="0" lvl="0" indent="0" algn="ctr" rtl="0">
                        <a:spcBef>
                          <a:spcPts val="0"/>
                        </a:spcBef>
                        <a:spcAft>
                          <a:spcPts val="0"/>
                        </a:spcAft>
                        <a:buNone/>
                      </a:pPr>
                      <a:r>
                        <a:rPr lang="en-GB" sz="1800" b="1" dirty="0">
                          <a:solidFill>
                            <a:schemeClr val="lt1"/>
                          </a:solidFill>
                        </a:rPr>
                        <a:t>Wednesday</a:t>
                      </a:r>
                      <a:endParaRPr sz="1800" b="1" dirty="0">
                        <a:solidFill>
                          <a:schemeClr val="lt1"/>
                        </a:solidFill>
                      </a:endParaRPr>
                    </a:p>
                    <a:p>
                      <a:pPr marL="0" marR="0" lvl="0" indent="0" algn="ctr" rtl="0">
                        <a:spcBef>
                          <a:spcPts val="0"/>
                        </a:spcBef>
                        <a:spcAft>
                          <a:spcPts val="0"/>
                        </a:spcAft>
                        <a:buNone/>
                      </a:pPr>
                      <a:r>
                        <a:rPr lang="en-GB" sz="1800" b="1" dirty="0">
                          <a:solidFill>
                            <a:schemeClr val="lt1"/>
                          </a:solidFill>
                        </a:rPr>
                        <a:t>13th May</a:t>
                      </a:r>
                      <a:endParaRPr sz="1800" b="1" dirty="0">
                        <a:solidFill>
                          <a:schemeClr val="lt1"/>
                        </a:solidFill>
                      </a:endParaRPr>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rtl="0">
                        <a:spcBef>
                          <a:spcPts val="0"/>
                        </a:spcBef>
                        <a:spcAft>
                          <a:spcPts val="0"/>
                        </a:spcAft>
                        <a:buNone/>
                      </a:pPr>
                      <a:r>
                        <a:rPr lang="en-GB" sz="1600" b="1" dirty="0"/>
                        <a:t>Mathematics</a:t>
                      </a:r>
                      <a:endParaRPr sz="1600" b="1" dirty="0"/>
                    </a:p>
                    <a:p>
                      <a:pPr marL="0" marR="0" lvl="0" indent="0" algn="l" rtl="0">
                        <a:spcBef>
                          <a:spcPts val="0"/>
                        </a:spcBef>
                        <a:spcAft>
                          <a:spcPts val="0"/>
                        </a:spcAft>
                        <a:buNone/>
                      </a:pPr>
                      <a:r>
                        <a:rPr lang="en-GB" sz="1600" dirty="0"/>
                        <a:t>Paper 1: arithmetic (30 minutes)</a:t>
                      </a:r>
                      <a:endParaRPr sz="1600" dirty="0"/>
                    </a:p>
                    <a:p>
                      <a:pPr marL="0" marR="0" lvl="0" indent="0" algn="l" rtl="0">
                        <a:spcBef>
                          <a:spcPts val="0"/>
                        </a:spcBef>
                        <a:spcAft>
                          <a:spcPts val="0"/>
                        </a:spcAft>
                        <a:buNone/>
                      </a:pPr>
                      <a:r>
                        <a:rPr lang="en-GB" sz="1600" dirty="0"/>
                        <a:t>Paper 2: reasoning (45 minutes)</a:t>
                      </a:r>
                      <a:endParaRPr sz="1600" dirty="0"/>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726520">
                <a:tc>
                  <a:txBody>
                    <a:bodyPr/>
                    <a:lstStyle/>
                    <a:p>
                      <a:pPr marL="0" marR="0" lvl="0" indent="0" algn="ctr" rtl="0">
                        <a:spcBef>
                          <a:spcPts val="0"/>
                        </a:spcBef>
                        <a:spcAft>
                          <a:spcPts val="0"/>
                        </a:spcAft>
                        <a:buNone/>
                      </a:pPr>
                      <a:r>
                        <a:rPr lang="en-GB" sz="1800" b="1" dirty="0">
                          <a:solidFill>
                            <a:schemeClr val="lt1"/>
                          </a:solidFill>
                        </a:rPr>
                        <a:t>Thursday</a:t>
                      </a:r>
                      <a:endParaRPr sz="1800" b="1" dirty="0">
                        <a:solidFill>
                          <a:schemeClr val="lt1"/>
                        </a:solidFill>
                      </a:endParaRPr>
                    </a:p>
                    <a:p>
                      <a:pPr marL="0" marR="0" lvl="0" indent="0" algn="ctr" rtl="0">
                        <a:spcBef>
                          <a:spcPts val="0"/>
                        </a:spcBef>
                        <a:spcAft>
                          <a:spcPts val="0"/>
                        </a:spcAft>
                        <a:buNone/>
                      </a:pPr>
                      <a:r>
                        <a:rPr lang="en-GB" sz="1800" b="1" dirty="0">
                          <a:solidFill>
                            <a:schemeClr val="lt1"/>
                          </a:solidFill>
                        </a:rPr>
                        <a:t>14th May</a:t>
                      </a:r>
                      <a:endParaRPr sz="1800" b="1" dirty="0">
                        <a:solidFill>
                          <a:schemeClr val="lt1"/>
                        </a:solidFill>
                      </a:endParaRPr>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rtl="0">
                        <a:spcBef>
                          <a:spcPts val="0"/>
                        </a:spcBef>
                        <a:spcAft>
                          <a:spcPts val="0"/>
                        </a:spcAft>
                        <a:buNone/>
                      </a:pPr>
                      <a:r>
                        <a:rPr lang="en-GB" sz="1600" b="1" dirty="0"/>
                        <a:t>Mathematics</a:t>
                      </a:r>
                      <a:endParaRPr sz="1600" b="1" dirty="0"/>
                    </a:p>
                    <a:p>
                      <a:pPr marL="0" marR="0" lvl="0" indent="0" algn="l" rtl="0">
                        <a:spcBef>
                          <a:spcPts val="0"/>
                        </a:spcBef>
                        <a:spcAft>
                          <a:spcPts val="0"/>
                        </a:spcAft>
                        <a:buNone/>
                      </a:pPr>
                      <a:r>
                        <a:rPr lang="en-GB" sz="1600" dirty="0"/>
                        <a:t>Paper 3: reasoning (45 minutes)</a:t>
                      </a:r>
                      <a:endParaRPr sz="1600" dirty="0"/>
                    </a:p>
                  </a:txBody>
                  <a:tcPr marL="91450" marR="91450"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EE8C8738-6FE1-6908-FD91-BD1F3B09EBCB}"/>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A81CBAD4-57A1-E0ED-EB5F-4DB6F464D5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667" y="469557"/>
            <a:ext cx="798928" cy="8876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white logo&#10;&#10;AI-generated content may be incorrect.">
            <a:extLst>
              <a:ext uri="{FF2B5EF4-FFF2-40B4-BE49-F238E27FC236}">
                <a16:creationId xmlns:a16="http://schemas.microsoft.com/office/drawing/2014/main" id="{C6642175-EFEC-8CF0-D433-AEABB794CC9C}"/>
              </a:ext>
            </a:extLst>
          </p:cNvPr>
          <p:cNvPicPr>
            <a:picLocks noChangeAspect="1"/>
          </p:cNvPicPr>
          <p:nvPr/>
        </p:nvPicPr>
        <p:blipFill>
          <a:blip r:embed="rId7"/>
          <a:stretch>
            <a:fillRect/>
          </a:stretch>
        </p:blipFill>
        <p:spPr>
          <a:xfrm>
            <a:off x="193411" y="399485"/>
            <a:ext cx="2053167" cy="8679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1"/>
          <p:cNvSpPr/>
          <p:nvPr/>
        </p:nvSpPr>
        <p:spPr>
          <a:xfrm>
            <a:off x="-2695" y="-600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84" name="Google Shape;84;p11"/>
          <p:cNvSpPr txBox="1"/>
          <p:nvPr/>
        </p:nvSpPr>
        <p:spPr>
          <a:xfrm>
            <a:off x="2466145" y="259938"/>
            <a:ext cx="4929418" cy="1169551"/>
          </a:xfrm>
          <a:prstGeom prst="roundRect">
            <a:avLst/>
          </a:prstGeom>
          <a:solidFill>
            <a:schemeClr val="bg1"/>
          </a:solidFill>
          <a:ln>
            <a:noFill/>
          </a:ln>
        </p:spPr>
        <p:txBody>
          <a:bodyPr spcFirstLastPara="1" wrap="square" lIns="216000" tIns="216000" rIns="216000" bIns="216000" anchor="t" anchorCtr="0">
            <a:noAutofit/>
          </a:bodyPr>
          <a:lstStyle/>
          <a:p>
            <a:pPr marL="0" marR="0" lvl="0" indent="0" algn="ctr" rtl="0">
              <a:spcBef>
                <a:spcPts val="0"/>
              </a:spcBef>
              <a:spcAft>
                <a:spcPts val="0"/>
              </a:spcAft>
              <a:buNone/>
            </a:pPr>
            <a:r>
              <a:rPr lang="en-GB" sz="2400" dirty="0">
                <a:solidFill>
                  <a:schemeClr val="dk1"/>
                </a:solidFill>
                <a:latin typeface="Roboto Black"/>
                <a:ea typeface="Roboto Black"/>
                <a:cs typeface="Roboto Black"/>
                <a:sym typeface="Roboto Black"/>
              </a:rPr>
              <a:t>What are the children tested on? - SPAG </a:t>
            </a:r>
            <a:endParaRPr dirty="0"/>
          </a:p>
          <a:p>
            <a:pPr marL="0" marR="0" lvl="0" indent="0" algn="ctr" rtl="0">
              <a:spcBef>
                <a:spcPts val="0"/>
              </a:spcBef>
              <a:spcAft>
                <a:spcPts val="0"/>
              </a:spcAft>
              <a:buNone/>
            </a:pPr>
            <a:endParaRPr sz="1600" dirty="0">
              <a:solidFill>
                <a:schemeClr val="dk1"/>
              </a:solidFill>
              <a:latin typeface="Roboto"/>
              <a:ea typeface="Roboto"/>
              <a:cs typeface="Roboto"/>
              <a:sym typeface="Roboto"/>
            </a:endParaRPr>
          </a:p>
        </p:txBody>
      </p:sp>
      <p:pic>
        <p:nvPicPr>
          <p:cNvPr id="85" name="Google Shape;85;p11"/>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86" name="Google Shape;86;p11"/>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87" name="Google Shape;87;p11"/>
          <p:cNvGrpSpPr/>
          <p:nvPr/>
        </p:nvGrpSpPr>
        <p:grpSpPr>
          <a:xfrm>
            <a:off x="299405" y="6581924"/>
            <a:ext cx="920590" cy="153900"/>
            <a:chOff x="299405" y="6581924"/>
            <a:chExt cx="920590" cy="153900"/>
          </a:xfrm>
        </p:grpSpPr>
        <p:sp>
          <p:nvSpPr>
            <p:cNvPr id="88" name="Google Shape;88;p11">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89" name="Google Shape;89;p11">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90" name="Google Shape;90;p11"/>
          <p:cNvSpPr txBox="1"/>
          <p:nvPr/>
        </p:nvSpPr>
        <p:spPr>
          <a:xfrm>
            <a:off x="350200" y="1447945"/>
            <a:ext cx="1633200" cy="2443800"/>
          </a:xfrm>
          <a:prstGeom prst="roundRect">
            <a:avLst>
              <a:gd name="adj" fmla="val 6855"/>
            </a:avLst>
          </a:prstGeom>
          <a:solidFill>
            <a:srgbClr val="6D55A3"/>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1800" b="1" dirty="0">
                <a:solidFill>
                  <a:schemeClr val="bg1"/>
                </a:solidFill>
                <a:latin typeface="Roboto"/>
                <a:ea typeface="Roboto"/>
                <a:cs typeface="Roboto"/>
                <a:sym typeface="Roboto"/>
              </a:rPr>
              <a:t>English grammar punctuation and spelling</a:t>
            </a:r>
            <a:endParaRPr sz="1800" b="1" dirty="0">
              <a:solidFill>
                <a:schemeClr val="bg1"/>
              </a:solidFill>
              <a:latin typeface="Roboto"/>
              <a:ea typeface="Roboto"/>
              <a:cs typeface="Roboto"/>
              <a:sym typeface="Roboto"/>
            </a:endParaRPr>
          </a:p>
        </p:txBody>
      </p:sp>
      <p:sp>
        <p:nvSpPr>
          <p:cNvPr id="91" name="Google Shape;91;p11"/>
          <p:cNvSpPr txBox="1"/>
          <p:nvPr/>
        </p:nvSpPr>
        <p:spPr>
          <a:xfrm>
            <a:off x="2062200" y="1441129"/>
            <a:ext cx="6827800" cy="2450700"/>
          </a:xfrm>
          <a:prstGeom prst="roundRect">
            <a:avLst>
              <a:gd name="adj" fmla="val 5897"/>
            </a:avLst>
          </a:prstGeom>
          <a:solidFill>
            <a:schemeClr val="bg1"/>
          </a:solidFill>
          <a:ln>
            <a:noFill/>
          </a:ln>
        </p:spPr>
        <p:txBody>
          <a:bodyPr spcFirstLastPara="1" wrap="square" lIns="108000" tIns="108000" rIns="108000" bIns="108000" anchor="ctr" anchorCtr="0">
            <a:noAutofit/>
          </a:bodyPr>
          <a:lstStyle/>
          <a:p>
            <a:pPr marL="0" marR="0" lvl="0" indent="0" algn="l" rtl="0">
              <a:spcBef>
                <a:spcPts val="600"/>
              </a:spcBef>
              <a:spcAft>
                <a:spcPts val="0"/>
              </a:spcAft>
              <a:buNone/>
            </a:pPr>
            <a:r>
              <a:rPr lang="en-GB" sz="1600" b="1" dirty="0">
                <a:solidFill>
                  <a:schemeClr val="dk1"/>
                </a:solidFill>
                <a:latin typeface="Roboto"/>
                <a:ea typeface="Roboto"/>
                <a:cs typeface="Roboto"/>
                <a:sym typeface="Roboto"/>
              </a:rPr>
              <a:t>Monday - Paper 1: questions (45 minutes) 50 marks</a:t>
            </a:r>
            <a:endParaRPr sz="1600" b="1" dirty="0">
              <a:solidFill>
                <a:schemeClr val="dk1"/>
              </a:solidFill>
              <a:latin typeface="Roboto"/>
              <a:ea typeface="Roboto"/>
              <a:cs typeface="Roboto"/>
              <a:sym typeface="Roboto"/>
            </a:endParaRPr>
          </a:p>
          <a:p>
            <a:pPr marL="0" marR="0" lvl="0" indent="0" algn="just" rtl="0">
              <a:spcBef>
                <a:spcPts val="600"/>
              </a:spcBef>
              <a:spcAft>
                <a:spcPts val="0"/>
              </a:spcAft>
              <a:buNone/>
            </a:pPr>
            <a:r>
              <a:rPr lang="en-GB" sz="1600" dirty="0">
                <a:solidFill>
                  <a:schemeClr val="dk1"/>
                </a:solidFill>
                <a:latin typeface="Roboto"/>
                <a:ea typeface="Roboto"/>
                <a:cs typeface="Roboto"/>
                <a:sym typeface="Roboto"/>
              </a:rPr>
              <a:t>A combined question and answer booklet which assesses pupils’ understanding of the grammar, punctuation and spelling elements of the national curriculum English programmes of study for key stage two. </a:t>
            </a:r>
            <a:endParaRPr sz="1600" dirty="0">
              <a:solidFill>
                <a:schemeClr val="dk1"/>
              </a:solidFill>
              <a:latin typeface="Roboto"/>
              <a:ea typeface="Roboto"/>
              <a:cs typeface="Roboto"/>
              <a:sym typeface="Roboto"/>
            </a:endParaRPr>
          </a:p>
          <a:p>
            <a:pPr marL="0" marR="0" lvl="0" indent="0" algn="l" rtl="0">
              <a:spcBef>
                <a:spcPts val="600"/>
              </a:spcBef>
              <a:spcAft>
                <a:spcPts val="0"/>
              </a:spcAft>
              <a:buNone/>
            </a:pPr>
            <a:r>
              <a:rPr lang="en-GB" sz="1600" b="1" dirty="0">
                <a:solidFill>
                  <a:schemeClr val="dk1"/>
                </a:solidFill>
                <a:latin typeface="Roboto"/>
                <a:ea typeface="Roboto"/>
                <a:cs typeface="Roboto"/>
                <a:sym typeface="Roboto"/>
              </a:rPr>
              <a:t>Monday - Paper 2: spelling (20 minutes but not strictly timed) 20 marks</a:t>
            </a:r>
            <a:endParaRPr sz="1600" b="1" dirty="0">
              <a:solidFill>
                <a:schemeClr val="dk1"/>
              </a:solidFill>
              <a:latin typeface="Roboto"/>
              <a:ea typeface="Roboto"/>
              <a:cs typeface="Roboto"/>
              <a:sym typeface="Roboto"/>
            </a:endParaRPr>
          </a:p>
          <a:p>
            <a:pPr marL="0" marR="0" lvl="0" indent="0" algn="just" rtl="0">
              <a:spcBef>
                <a:spcPts val="600"/>
              </a:spcBef>
              <a:spcAft>
                <a:spcPts val="0"/>
              </a:spcAft>
              <a:buNone/>
            </a:pPr>
            <a:r>
              <a:rPr lang="en-GB" sz="1600" dirty="0">
                <a:solidFill>
                  <a:schemeClr val="dk1"/>
                </a:solidFill>
                <a:latin typeface="Roboto"/>
                <a:ea typeface="Roboto"/>
                <a:cs typeface="Roboto"/>
                <a:sym typeface="Roboto"/>
              </a:rPr>
              <a:t>The paper that pupils receive has 20 sentences, each with a missing word. The teacher reads the sentences one at a time and pupils write in the missing word on their paper. </a:t>
            </a:r>
            <a:endParaRPr sz="1600" dirty="0">
              <a:solidFill>
                <a:schemeClr val="dk1"/>
              </a:solidFill>
              <a:latin typeface="Roboto"/>
              <a:ea typeface="Roboto"/>
              <a:cs typeface="Roboto"/>
              <a:sym typeface="Roboto"/>
            </a:endParaRPr>
          </a:p>
        </p:txBody>
      </p:sp>
      <p:sp>
        <p:nvSpPr>
          <p:cNvPr id="2" name="Rectangle 1">
            <a:extLst>
              <a:ext uri="{FF2B5EF4-FFF2-40B4-BE49-F238E27FC236}">
                <a16:creationId xmlns:a16="http://schemas.microsoft.com/office/drawing/2014/main" id="{820D9443-CE70-76C6-DCE5-BCDE92500ED8}"/>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B6AEF601-F90F-1475-8E12-5CA872DEFD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667" y="469557"/>
            <a:ext cx="798928" cy="8876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B5CCF9-7FCD-67A3-739B-EAC60506221C}"/>
              </a:ext>
            </a:extLst>
          </p:cNvPr>
          <p:cNvSpPr txBox="1"/>
          <p:nvPr/>
        </p:nvSpPr>
        <p:spPr>
          <a:xfrm>
            <a:off x="196761" y="4547925"/>
            <a:ext cx="2601532"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500" dirty="0"/>
              <a:t>Total score is 70</a:t>
            </a:r>
          </a:p>
        </p:txBody>
      </p:sp>
      <p:sp>
        <p:nvSpPr>
          <p:cNvPr id="6" name="TextBox 5">
            <a:extLst>
              <a:ext uri="{FF2B5EF4-FFF2-40B4-BE49-F238E27FC236}">
                <a16:creationId xmlns:a16="http://schemas.microsoft.com/office/drawing/2014/main" id="{7F78F56B-CE2A-E599-093E-A1CD88689765}"/>
              </a:ext>
            </a:extLst>
          </p:cNvPr>
          <p:cNvSpPr txBox="1"/>
          <p:nvPr/>
        </p:nvSpPr>
        <p:spPr>
          <a:xfrm>
            <a:off x="3268539" y="4190105"/>
            <a:ext cx="2601532" cy="17081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500" dirty="0"/>
              <a:t>Pass mark around 38 out of 70</a:t>
            </a:r>
          </a:p>
        </p:txBody>
      </p:sp>
      <p:sp>
        <p:nvSpPr>
          <p:cNvPr id="8" name="TextBox 7">
            <a:extLst>
              <a:ext uri="{FF2B5EF4-FFF2-40B4-BE49-F238E27FC236}">
                <a16:creationId xmlns:a16="http://schemas.microsoft.com/office/drawing/2014/main" id="{C2FFC88F-BB2C-558D-C301-01D40688D94C}"/>
              </a:ext>
            </a:extLst>
          </p:cNvPr>
          <p:cNvSpPr txBox="1"/>
          <p:nvPr/>
        </p:nvSpPr>
        <p:spPr>
          <a:xfrm>
            <a:off x="6288468" y="4061956"/>
            <a:ext cx="2601532"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500" dirty="0"/>
              <a:t>Greater depth score is around 56 out of 70</a:t>
            </a:r>
          </a:p>
        </p:txBody>
      </p:sp>
      <p:pic>
        <p:nvPicPr>
          <p:cNvPr id="9" name="Picture 8" descr="A blue and white logo&#10;&#10;AI-generated content may be incorrect.">
            <a:extLst>
              <a:ext uri="{FF2B5EF4-FFF2-40B4-BE49-F238E27FC236}">
                <a16:creationId xmlns:a16="http://schemas.microsoft.com/office/drawing/2014/main" id="{4DFC045A-FDCD-89CC-BCF6-491A075200BC}"/>
              </a:ext>
            </a:extLst>
          </p:cNvPr>
          <p:cNvPicPr>
            <a:picLocks noChangeAspect="1"/>
          </p:cNvPicPr>
          <p:nvPr/>
        </p:nvPicPr>
        <p:blipFill>
          <a:blip r:embed="rId7"/>
          <a:stretch>
            <a:fillRect/>
          </a:stretch>
        </p:blipFill>
        <p:spPr>
          <a:xfrm>
            <a:off x="193411" y="399485"/>
            <a:ext cx="2053167" cy="8679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1000"/>
                                        <p:tgtEl>
                                          <p:spTgt spid="90"/>
                                        </p:tgtEl>
                                      </p:cBhvr>
                                    </p:animEffect>
                                  </p:childTnLst>
                                </p:cTn>
                              </p:par>
                              <p:par>
                                <p:cTn id="13" presetID="10"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1"/>
          <p:cNvSpPr/>
          <p:nvPr/>
        </p:nvSpPr>
        <p:spPr>
          <a:xfrm>
            <a:off x="-2695" y="-600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84" name="Google Shape;84;p11"/>
          <p:cNvSpPr txBox="1"/>
          <p:nvPr/>
        </p:nvSpPr>
        <p:spPr>
          <a:xfrm>
            <a:off x="2579760" y="229366"/>
            <a:ext cx="4473267" cy="1101896"/>
          </a:xfrm>
          <a:prstGeom prst="roundRect">
            <a:avLst/>
          </a:prstGeom>
          <a:solidFill>
            <a:schemeClr val="bg1"/>
          </a:solidFill>
          <a:ln>
            <a:noFill/>
          </a:ln>
        </p:spPr>
        <p:txBody>
          <a:bodyPr spcFirstLastPara="1" wrap="square" lIns="216000" tIns="216000" rIns="216000" bIns="216000" anchor="t" anchorCtr="0">
            <a:noAutofit/>
          </a:bodyPr>
          <a:lstStyle/>
          <a:p>
            <a:pPr marL="0" marR="0" lvl="0" indent="0" algn="ctr" rtl="0">
              <a:spcBef>
                <a:spcPts val="0"/>
              </a:spcBef>
              <a:spcAft>
                <a:spcPts val="0"/>
              </a:spcAft>
              <a:buNone/>
            </a:pPr>
            <a:r>
              <a:rPr lang="en-GB" sz="2400" dirty="0">
                <a:solidFill>
                  <a:schemeClr val="dk1"/>
                </a:solidFill>
                <a:latin typeface="Roboto Black"/>
                <a:ea typeface="Roboto Black"/>
                <a:cs typeface="Roboto Black"/>
                <a:sym typeface="Roboto Black"/>
              </a:rPr>
              <a:t>What are the children tested on? - SPAG </a:t>
            </a:r>
            <a:endParaRPr dirty="0"/>
          </a:p>
          <a:p>
            <a:pPr marL="0" marR="0" lvl="0" indent="0" algn="ctr" rtl="0">
              <a:spcBef>
                <a:spcPts val="0"/>
              </a:spcBef>
              <a:spcAft>
                <a:spcPts val="0"/>
              </a:spcAft>
              <a:buNone/>
            </a:pPr>
            <a:endParaRPr sz="1600" dirty="0">
              <a:solidFill>
                <a:schemeClr val="dk1"/>
              </a:solidFill>
              <a:latin typeface="Roboto"/>
              <a:ea typeface="Roboto"/>
              <a:cs typeface="Roboto"/>
              <a:sym typeface="Roboto"/>
            </a:endParaRPr>
          </a:p>
        </p:txBody>
      </p:sp>
      <p:pic>
        <p:nvPicPr>
          <p:cNvPr id="85" name="Google Shape;85;p11"/>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86" name="Google Shape;86;p11"/>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87" name="Google Shape;87;p11"/>
          <p:cNvGrpSpPr/>
          <p:nvPr/>
        </p:nvGrpSpPr>
        <p:grpSpPr>
          <a:xfrm>
            <a:off x="299405" y="6581924"/>
            <a:ext cx="920590" cy="153900"/>
            <a:chOff x="299405" y="6581924"/>
            <a:chExt cx="920590" cy="153900"/>
          </a:xfrm>
        </p:grpSpPr>
        <p:sp>
          <p:nvSpPr>
            <p:cNvPr id="88" name="Google Shape;88;p11">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89" name="Google Shape;89;p11">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2" name="Rectangle 1">
            <a:extLst>
              <a:ext uri="{FF2B5EF4-FFF2-40B4-BE49-F238E27FC236}">
                <a16:creationId xmlns:a16="http://schemas.microsoft.com/office/drawing/2014/main" id="{820D9443-CE70-76C6-DCE5-BCDE92500ED8}"/>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B6AEF601-F90F-1475-8E12-5CA872DEFD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667" y="469557"/>
            <a:ext cx="798928" cy="8876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hart with different colored squares&#10;&#10;Description automatically generated with medium confidence">
            <a:extLst>
              <a:ext uri="{FF2B5EF4-FFF2-40B4-BE49-F238E27FC236}">
                <a16:creationId xmlns:a16="http://schemas.microsoft.com/office/drawing/2014/main" id="{567B26FE-238A-9CFF-7AFD-9FF012CFEDCE}"/>
              </a:ext>
            </a:extLst>
          </p:cNvPr>
          <p:cNvPicPr>
            <a:picLocks noChangeAspect="1"/>
          </p:cNvPicPr>
          <p:nvPr/>
        </p:nvPicPr>
        <p:blipFill>
          <a:blip r:embed="rId7"/>
          <a:stretch>
            <a:fillRect/>
          </a:stretch>
        </p:blipFill>
        <p:spPr>
          <a:xfrm>
            <a:off x="683105" y="1492432"/>
            <a:ext cx="7772400" cy="4982517"/>
          </a:xfrm>
          <a:prstGeom prst="rect">
            <a:avLst/>
          </a:prstGeom>
          <a:ln>
            <a:solidFill>
              <a:schemeClr val="tx1"/>
            </a:solidFill>
          </a:ln>
        </p:spPr>
      </p:pic>
      <p:pic>
        <p:nvPicPr>
          <p:cNvPr id="4" name="Picture 3" descr="A blue and white logo&#10;&#10;AI-generated content may be incorrect.">
            <a:extLst>
              <a:ext uri="{FF2B5EF4-FFF2-40B4-BE49-F238E27FC236}">
                <a16:creationId xmlns:a16="http://schemas.microsoft.com/office/drawing/2014/main" id="{BB869990-EC57-7921-AF04-707B710AAC88}"/>
              </a:ext>
            </a:extLst>
          </p:cNvPr>
          <p:cNvPicPr>
            <a:picLocks noChangeAspect="1"/>
          </p:cNvPicPr>
          <p:nvPr/>
        </p:nvPicPr>
        <p:blipFill>
          <a:blip r:embed="rId8"/>
          <a:stretch>
            <a:fillRect/>
          </a:stretch>
        </p:blipFill>
        <p:spPr>
          <a:xfrm>
            <a:off x="193411" y="399485"/>
            <a:ext cx="2053167" cy="867957"/>
          </a:xfrm>
          <a:prstGeom prst="rect">
            <a:avLst/>
          </a:prstGeom>
        </p:spPr>
      </p:pic>
    </p:spTree>
    <p:extLst>
      <p:ext uri="{BB962C8B-B14F-4D97-AF65-F5344CB8AC3E}">
        <p14:creationId xmlns:p14="http://schemas.microsoft.com/office/powerpoint/2010/main" val="2258380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1"/>
          <p:cNvSpPr/>
          <p:nvPr/>
        </p:nvSpPr>
        <p:spPr>
          <a:xfrm>
            <a:off x="-2695" y="-600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84" name="Google Shape;84;p11"/>
          <p:cNvSpPr txBox="1"/>
          <p:nvPr/>
        </p:nvSpPr>
        <p:spPr>
          <a:xfrm>
            <a:off x="2491701" y="167190"/>
            <a:ext cx="4602056" cy="1176494"/>
          </a:xfrm>
          <a:prstGeom prst="roundRect">
            <a:avLst/>
          </a:prstGeom>
          <a:solidFill>
            <a:schemeClr val="bg1"/>
          </a:solidFill>
          <a:ln>
            <a:noFill/>
          </a:ln>
        </p:spPr>
        <p:txBody>
          <a:bodyPr spcFirstLastPara="1" wrap="square" lIns="216000" tIns="216000" rIns="216000" bIns="216000" anchor="t" anchorCtr="0">
            <a:noAutofit/>
          </a:bodyPr>
          <a:lstStyle/>
          <a:p>
            <a:pPr marL="0" marR="0" lvl="0" indent="0" algn="ctr" rtl="0">
              <a:spcBef>
                <a:spcPts val="0"/>
              </a:spcBef>
              <a:spcAft>
                <a:spcPts val="0"/>
              </a:spcAft>
              <a:buNone/>
            </a:pPr>
            <a:r>
              <a:rPr lang="en-GB" sz="2400" dirty="0">
                <a:solidFill>
                  <a:schemeClr val="dk1"/>
                </a:solidFill>
                <a:latin typeface="Roboto Black"/>
                <a:ea typeface="Roboto Black"/>
                <a:cs typeface="Roboto Black"/>
                <a:sym typeface="Roboto Black"/>
              </a:rPr>
              <a:t>What are the children tested on? - Reading </a:t>
            </a:r>
            <a:endParaRPr dirty="0"/>
          </a:p>
          <a:p>
            <a:pPr marL="0" marR="0" lvl="0" indent="0" algn="ctr" rtl="0">
              <a:spcBef>
                <a:spcPts val="0"/>
              </a:spcBef>
              <a:spcAft>
                <a:spcPts val="0"/>
              </a:spcAft>
              <a:buNone/>
            </a:pPr>
            <a:endParaRPr sz="1600" dirty="0">
              <a:solidFill>
                <a:schemeClr val="dk1"/>
              </a:solidFill>
              <a:latin typeface="Roboto"/>
              <a:ea typeface="Roboto"/>
              <a:cs typeface="Roboto"/>
              <a:sym typeface="Roboto"/>
            </a:endParaRPr>
          </a:p>
        </p:txBody>
      </p:sp>
      <p:pic>
        <p:nvPicPr>
          <p:cNvPr id="85" name="Google Shape;85;p11"/>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86" name="Google Shape;86;p11"/>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87" name="Google Shape;87;p11"/>
          <p:cNvGrpSpPr/>
          <p:nvPr/>
        </p:nvGrpSpPr>
        <p:grpSpPr>
          <a:xfrm>
            <a:off x="299405" y="6581924"/>
            <a:ext cx="920590" cy="153900"/>
            <a:chOff x="299405" y="6581924"/>
            <a:chExt cx="920590" cy="153900"/>
          </a:xfrm>
        </p:grpSpPr>
        <p:sp>
          <p:nvSpPr>
            <p:cNvPr id="88" name="Google Shape;88;p11">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89" name="Google Shape;89;p11">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92" name="Google Shape;92;p11"/>
          <p:cNvSpPr txBox="1"/>
          <p:nvPr/>
        </p:nvSpPr>
        <p:spPr>
          <a:xfrm>
            <a:off x="352655" y="1509627"/>
            <a:ext cx="1633200" cy="2450700"/>
          </a:xfrm>
          <a:prstGeom prst="roundRect">
            <a:avLst>
              <a:gd name="adj" fmla="val 8586"/>
            </a:avLst>
          </a:prstGeom>
          <a:solidFill>
            <a:srgbClr val="6D55A3"/>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2000" b="1" dirty="0">
                <a:solidFill>
                  <a:schemeClr val="bg1"/>
                </a:solidFill>
                <a:latin typeface="Roboto"/>
                <a:ea typeface="Roboto"/>
                <a:cs typeface="Roboto"/>
                <a:sym typeface="Roboto"/>
              </a:rPr>
              <a:t>English</a:t>
            </a:r>
            <a:endParaRPr sz="2000" b="1" dirty="0">
              <a:solidFill>
                <a:schemeClr val="bg1"/>
              </a:solidFill>
              <a:latin typeface="Roboto"/>
              <a:ea typeface="Roboto"/>
              <a:cs typeface="Roboto"/>
              <a:sym typeface="Roboto"/>
            </a:endParaRPr>
          </a:p>
          <a:p>
            <a:pPr marL="0" marR="0" lvl="0" indent="0" algn="ctr" rtl="0">
              <a:spcBef>
                <a:spcPts val="0"/>
              </a:spcBef>
              <a:spcAft>
                <a:spcPts val="0"/>
              </a:spcAft>
              <a:buNone/>
            </a:pPr>
            <a:r>
              <a:rPr lang="en-GB" sz="2000" b="1" dirty="0">
                <a:solidFill>
                  <a:schemeClr val="bg1"/>
                </a:solidFill>
                <a:latin typeface="Roboto"/>
                <a:ea typeface="Roboto"/>
                <a:cs typeface="Roboto"/>
                <a:sym typeface="Roboto"/>
              </a:rPr>
              <a:t> Reading</a:t>
            </a:r>
            <a:endParaRPr sz="2000" b="1" dirty="0">
              <a:solidFill>
                <a:schemeClr val="bg1"/>
              </a:solidFill>
              <a:latin typeface="Roboto"/>
              <a:ea typeface="Roboto"/>
              <a:cs typeface="Roboto"/>
              <a:sym typeface="Roboto"/>
            </a:endParaRPr>
          </a:p>
        </p:txBody>
      </p:sp>
      <p:sp>
        <p:nvSpPr>
          <p:cNvPr id="93" name="Google Shape;93;p11"/>
          <p:cNvSpPr txBox="1"/>
          <p:nvPr/>
        </p:nvSpPr>
        <p:spPr>
          <a:xfrm>
            <a:off x="2149680" y="1517679"/>
            <a:ext cx="6827800" cy="2457900"/>
          </a:xfrm>
          <a:prstGeom prst="roundRect">
            <a:avLst>
              <a:gd name="adj" fmla="val 4778"/>
            </a:avLst>
          </a:prstGeom>
          <a:solidFill>
            <a:schemeClr val="bg1"/>
          </a:solidFill>
          <a:ln>
            <a:noFill/>
          </a:ln>
        </p:spPr>
        <p:txBody>
          <a:bodyPr spcFirstLastPara="1" wrap="square" lIns="108000" tIns="108000" rIns="108000" bIns="108000" anchor="ctr" anchorCtr="0">
            <a:noAutofit/>
          </a:bodyPr>
          <a:lstStyle/>
          <a:p>
            <a:pPr marL="0" marR="0" lvl="0" indent="0" algn="l" rtl="0">
              <a:spcBef>
                <a:spcPts val="600"/>
              </a:spcBef>
              <a:spcAft>
                <a:spcPts val="0"/>
              </a:spcAft>
              <a:buNone/>
            </a:pPr>
            <a:r>
              <a:rPr lang="en-GB" sz="1600" b="1" dirty="0">
                <a:solidFill>
                  <a:schemeClr val="dk1"/>
                </a:solidFill>
                <a:latin typeface="Roboto"/>
                <a:ea typeface="Roboto"/>
                <a:cs typeface="Roboto"/>
                <a:sym typeface="Roboto"/>
              </a:rPr>
              <a:t>Tuesday - (1 hour) 50 marks</a:t>
            </a:r>
            <a:endParaRPr sz="1600" b="1" dirty="0">
              <a:solidFill>
                <a:schemeClr val="dk1"/>
              </a:solidFill>
              <a:latin typeface="Roboto"/>
              <a:ea typeface="Roboto"/>
              <a:cs typeface="Roboto"/>
              <a:sym typeface="Roboto"/>
            </a:endParaRPr>
          </a:p>
          <a:p>
            <a:pPr marL="0" marR="0" lvl="0" indent="0" algn="just" rtl="0">
              <a:spcBef>
                <a:spcPts val="600"/>
              </a:spcBef>
              <a:spcAft>
                <a:spcPts val="0"/>
              </a:spcAft>
              <a:buNone/>
            </a:pPr>
            <a:r>
              <a:rPr lang="en-GB" sz="1600" dirty="0">
                <a:solidFill>
                  <a:schemeClr val="dk1"/>
                </a:solidFill>
                <a:latin typeface="Roboto"/>
                <a:ea typeface="Roboto"/>
                <a:cs typeface="Roboto"/>
                <a:sym typeface="Roboto"/>
              </a:rPr>
              <a:t>Pupils will have a reading booklet with three different texts to read and a corresponding question and answer booklet. The texts are presented in increasing levels of difficulty and pupils’ comprehension skills will be assessed against the comprehension elements of the English programme of study for key stage two. </a:t>
            </a:r>
            <a:endParaRPr sz="1600" dirty="0">
              <a:solidFill>
                <a:schemeClr val="dk1"/>
              </a:solidFill>
              <a:latin typeface="Roboto"/>
              <a:ea typeface="Roboto"/>
              <a:cs typeface="Roboto"/>
              <a:sym typeface="Roboto"/>
            </a:endParaRPr>
          </a:p>
        </p:txBody>
      </p:sp>
      <p:sp>
        <p:nvSpPr>
          <p:cNvPr id="2" name="Rectangle 1">
            <a:extLst>
              <a:ext uri="{FF2B5EF4-FFF2-40B4-BE49-F238E27FC236}">
                <a16:creationId xmlns:a16="http://schemas.microsoft.com/office/drawing/2014/main" id="{820D9443-CE70-76C6-DCE5-BCDE92500ED8}"/>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B6AEF601-F90F-1475-8E12-5CA872DEFD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667" y="469557"/>
            <a:ext cx="798928" cy="8876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6A2544-30CF-1A3B-F85B-D8AD3401C573}"/>
              </a:ext>
            </a:extLst>
          </p:cNvPr>
          <p:cNvSpPr txBox="1"/>
          <p:nvPr/>
        </p:nvSpPr>
        <p:spPr>
          <a:xfrm>
            <a:off x="196761" y="4547925"/>
            <a:ext cx="2601532"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500" dirty="0"/>
              <a:t>Total score is 50</a:t>
            </a:r>
          </a:p>
        </p:txBody>
      </p:sp>
      <p:sp>
        <p:nvSpPr>
          <p:cNvPr id="5" name="TextBox 4">
            <a:extLst>
              <a:ext uri="{FF2B5EF4-FFF2-40B4-BE49-F238E27FC236}">
                <a16:creationId xmlns:a16="http://schemas.microsoft.com/office/drawing/2014/main" id="{51B2C6C0-B8D1-C151-337D-2542008D4DC0}"/>
              </a:ext>
            </a:extLst>
          </p:cNvPr>
          <p:cNvSpPr txBox="1"/>
          <p:nvPr/>
        </p:nvSpPr>
        <p:spPr>
          <a:xfrm>
            <a:off x="3268539" y="4190105"/>
            <a:ext cx="2601532" cy="17081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500" dirty="0"/>
              <a:t>Pass mark around 27 out of 50</a:t>
            </a:r>
          </a:p>
        </p:txBody>
      </p:sp>
      <p:sp>
        <p:nvSpPr>
          <p:cNvPr id="7" name="TextBox 6">
            <a:extLst>
              <a:ext uri="{FF2B5EF4-FFF2-40B4-BE49-F238E27FC236}">
                <a16:creationId xmlns:a16="http://schemas.microsoft.com/office/drawing/2014/main" id="{FE5E0210-BE88-A2B4-39B8-6FCA10D08406}"/>
              </a:ext>
            </a:extLst>
          </p:cNvPr>
          <p:cNvSpPr txBox="1"/>
          <p:nvPr/>
        </p:nvSpPr>
        <p:spPr>
          <a:xfrm>
            <a:off x="6288468" y="4061956"/>
            <a:ext cx="2601532"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500" dirty="0"/>
              <a:t>Greater depth score is around 40 out of 50</a:t>
            </a:r>
          </a:p>
        </p:txBody>
      </p:sp>
      <p:pic>
        <p:nvPicPr>
          <p:cNvPr id="8" name="Picture 7" descr="A blue and white logo&#10;&#10;AI-generated content may be incorrect.">
            <a:extLst>
              <a:ext uri="{FF2B5EF4-FFF2-40B4-BE49-F238E27FC236}">
                <a16:creationId xmlns:a16="http://schemas.microsoft.com/office/drawing/2014/main" id="{A8116FAC-93D1-41A8-4BF7-61AA147861AC}"/>
              </a:ext>
            </a:extLst>
          </p:cNvPr>
          <p:cNvPicPr>
            <a:picLocks noChangeAspect="1"/>
          </p:cNvPicPr>
          <p:nvPr/>
        </p:nvPicPr>
        <p:blipFill>
          <a:blip r:embed="rId7"/>
          <a:stretch>
            <a:fillRect/>
          </a:stretch>
        </p:blipFill>
        <p:spPr>
          <a:xfrm>
            <a:off x="193411" y="399485"/>
            <a:ext cx="2053167" cy="867957"/>
          </a:xfrm>
          <a:prstGeom prst="rect">
            <a:avLst/>
          </a:prstGeom>
        </p:spPr>
      </p:pic>
    </p:spTree>
    <p:extLst>
      <p:ext uri="{BB962C8B-B14F-4D97-AF65-F5344CB8AC3E}">
        <p14:creationId xmlns:p14="http://schemas.microsoft.com/office/powerpoint/2010/main" val="2378020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childTnLst>
                                </p:cTn>
                              </p:par>
                              <p:par>
                                <p:cTn id="13" presetID="10"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1"/>
          <p:cNvSpPr/>
          <p:nvPr/>
        </p:nvSpPr>
        <p:spPr>
          <a:xfrm>
            <a:off x="-2695" y="-600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84" name="Google Shape;84;p11"/>
          <p:cNvSpPr txBox="1"/>
          <p:nvPr/>
        </p:nvSpPr>
        <p:spPr>
          <a:xfrm>
            <a:off x="2356122" y="437675"/>
            <a:ext cx="5336151" cy="1253767"/>
          </a:xfrm>
          <a:prstGeom prst="roundRect">
            <a:avLst/>
          </a:prstGeom>
          <a:solidFill>
            <a:schemeClr val="bg1"/>
          </a:solidFill>
          <a:ln>
            <a:noFill/>
          </a:ln>
        </p:spPr>
        <p:txBody>
          <a:bodyPr spcFirstLastPara="1" wrap="square" lIns="216000" tIns="216000" rIns="216000" bIns="216000" anchor="t" anchorCtr="0">
            <a:noAutofit/>
          </a:bodyPr>
          <a:lstStyle/>
          <a:p>
            <a:pPr marL="0" marR="0" lvl="0" indent="0" algn="ctr" rtl="0">
              <a:spcBef>
                <a:spcPts val="0"/>
              </a:spcBef>
              <a:spcAft>
                <a:spcPts val="0"/>
              </a:spcAft>
              <a:buNone/>
            </a:pPr>
            <a:r>
              <a:rPr lang="en-GB" sz="2400" dirty="0">
                <a:solidFill>
                  <a:schemeClr val="dk1"/>
                </a:solidFill>
                <a:latin typeface="Roboto Black"/>
                <a:ea typeface="Roboto Black"/>
                <a:cs typeface="Roboto Black"/>
                <a:sym typeface="Roboto Black"/>
              </a:rPr>
              <a:t>What are the children tested on? - Reading </a:t>
            </a:r>
            <a:endParaRPr dirty="0"/>
          </a:p>
          <a:p>
            <a:pPr marL="0" marR="0" lvl="0" indent="0" algn="ctr" rtl="0">
              <a:spcBef>
                <a:spcPts val="0"/>
              </a:spcBef>
              <a:spcAft>
                <a:spcPts val="0"/>
              </a:spcAft>
              <a:buNone/>
            </a:pPr>
            <a:endParaRPr sz="1600" dirty="0">
              <a:solidFill>
                <a:schemeClr val="dk1"/>
              </a:solidFill>
              <a:latin typeface="Roboto"/>
              <a:ea typeface="Roboto"/>
              <a:cs typeface="Roboto"/>
              <a:sym typeface="Roboto"/>
            </a:endParaRPr>
          </a:p>
        </p:txBody>
      </p:sp>
      <p:pic>
        <p:nvPicPr>
          <p:cNvPr id="85" name="Google Shape;85;p11"/>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86" name="Google Shape;86;p11"/>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87" name="Google Shape;87;p11"/>
          <p:cNvGrpSpPr/>
          <p:nvPr/>
        </p:nvGrpSpPr>
        <p:grpSpPr>
          <a:xfrm>
            <a:off x="299405" y="6581924"/>
            <a:ext cx="920590" cy="153900"/>
            <a:chOff x="299405" y="6581924"/>
            <a:chExt cx="920590" cy="153900"/>
          </a:xfrm>
        </p:grpSpPr>
        <p:sp>
          <p:nvSpPr>
            <p:cNvPr id="88" name="Google Shape;88;p11">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89" name="Google Shape;89;p11">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2" name="Rectangle 1">
            <a:extLst>
              <a:ext uri="{FF2B5EF4-FFF2-40B4-BE49-F238E27FC236}">
                <a16:creationId xmlns:a16="http://schemas.microsoft.com/office/drawing/2014/main" id="{820D9443-CE70-76C6-DCE5-BCDE92500ED8}"/>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B6AEF601-F90F-1475-8E12-5CA872DEFD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667" y="469557"/>
            <a:ext cx="798928" cy="887698"/>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F740AB9C-641E-444E-77C6-F2EC026FDC0F}"/>
              </a:ext>
            </a:extLst>
          </p:cNvPr>
          <p:cNvPicPr>
            <a:picLocks noChangeAspect="1"/>
          </p:cNvPicPr>
          <p:nvPr/>
        </p:nvPicPr>
        <p:blipFill>
          <a:blip r:embed="rId7"/>
          <a:stretch>
            <a:fillRect/>
          </a:stretch>
        </p:blipFill>
        <p:spPr>
          <a:xfrm>
            <a:off x="405905" y="2210690"/>
            <a:ext cx="8544710" cy="2889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blue and white logo&#10;&#10;AI-generated content may be incorrect.">
            <a:extLst>
              <a:ext uri="{FF2B5EF4-FFF2-40B4-BE49-F238E27FC236}">
                <a16:creationId xmlns:a16="http://schemas.microsoft.com/office/drawing/2014/main" id="{E4DE6AEB-DB70-B82D-F043-11BB7C61F5A2}"/>
              </a:ext>
            </a:extLst>
          </p:cNvPr>
          <p:cNvPicPr>
            <a:picLocks noChangeAspect="1"/>
          </p:cNvPicPr>
          <p:nvPr/>
        </p:nvPicPr>
        <p:blipFill>
          <a:blip r:embed="rId8"/>
          <a:stretch>
            <a:fillRect/>
          </a:stretch>
        </p:blipFill>
        <p:spPr>
          <a:xfrm>
            <a:off x="193411" y="399485"/>
            <a:ext cx="2053167" cy="867957"/>
          </a:xfrm>
          <a:prstGeom prst="rect">
            <a:avLst/>
          </a:prstGeom>
        </p:spPr>
      </p:pic>
    </p:spTree>
    <p:extLst>
      <p:ext uri="{BB962C8B-B14F-4D97-AF65-F5344CB8AC3E}">
        <p14:creationId xmlns:p14="http://schemas.microsoft.com/office/powerpoint/2010/main" val="3541827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p:nvPr/>
        </p:nvSpPr>
        <p:spPr>
          <a:xfrm>
            <a:off x="0" y="-600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99" name="Google Shape;99;p12"/>
          <p:cNvSpPr txBox="1"/>
          <p:nvPr/>
        </p:nvSpPr>
        <p:spPr>
          <a:xfrm>
            <a:off x="2517761" y="173799"/>
            <a:ext cx="4517294" cy="1099221"/>
          </a:xfrm>
          <a:prstGeom prst="roundRect">
            <a:avLst/>
          </a:prstGeom>
          <a:solidFill>
            <a:schemeClr val="bg1"/>
          </a:solidFill>
          <a:ln>
            <a:noFill/>
          </a:ln>
        </p:spPr>
        <p:txBody>
          <a:bodyPr spcFirstLastPara="1" wrap="square" lIns="216000" tIns="216000" rIns="216000" bIns="216000" anchor="t" anchorCtr="0">
            <a:noAutofit/>
          </a:bodyPr>
          <a:lstStyle/>
          <a:p>
            <a:pPr marL="0" marR="0" lvl="0" indent="0" algn="ctr" rtl="0">
              <a:spcBef>
                <a:spcPts val="0"/>
              </a:spcBef>
              <a:spcAft>
                <a:spcPts val="0"/>
              </a:spcAft>
              <a:buNone/>
            </a:pPr>
            <a:r>
              <a:rPr lang="en-GB" sz="2400" dirty="0">
                <a:solidFill>
                  <a:schemeClr val="dk1"/>
                </a:solidFill>
                <a:latin typeface="Roboto Black"/>
                <a:ea typeface="Roboto Black"/>
                <a:cs typeface="Roboto Black"/>
                <a:sym typeface="Roboto Black"/>
              </a:rPr>
              <a:t>What are the children tested on? - Maths </a:t>
            </a:r>
            <a:endParaRPr dirty="0"/>
          </a:p>
          <a:p>
            <a:pPr marL="0" marR="0" lvl="0" indent="0" algn="just" rtl="0">
              <a:spcBef>
                <a:spcPts val="0"/>
              </a:spcBef>
              <a:spcAft>
                <a:spcPts val="0"/>
              </a:spcAft>
              <a:buNone/>
            </a:pPr>
            <a:endParaRPr sz="1600" dirty="0">
              <a:solidFill>
                <a:schemeClr val="dk1"/>
              </a:solidFill>
              <a:latin typeface="Roboto"/>
              <a:ea typeface="Roboto"/>
              <a:cs typeface="Roboto"/>
              <a:sym typeface="Roboto"/>
            </a:endParaRPr>
          </a:p>
        </p:txBody>
      </p:sp>
      <p:pic>
        <p:nvPicPr>
          <p:cNvPr id="100" name="Google Shape;100;p12"/>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101" name="Google Shape;101;p12"/>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102" name="Google Shape;102;p12"/>
          <p:cNvGrpSpPr/>
          <p:nvPr/>
        </p:nvGrpSpPr>
        <p:grpSpPr>
          <a:xfrm>
            <a:off x="299405" y="6581924"/>
            <a:ext cx="920590" cy="153900"/>
            <a:chOff x="299405" y="6581924"/>
            <a:chExt cx="920590" cy="153900"/>
          </a:xfrm>
        </p:grpSpPr>
        <p:sp>
          <p:nvSpPr>
            <p:cNvPr id="103" name="Google Shape;103;p12">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04" name="Google Shape;104;p12">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105" name="Google Shape;105;p12"/>
          <p:cNvSpPr txBox="1"/>
          <p:nvPr/>
        </p:nvSpPr>
        <p:spPr>
          <a:xfrm>
            <a:off x="299405" y="1422225"/>
            <a:ext cx="2122470" cy="2977800"/>
          </a:xfrm>
          <a:prstGeom prst="roundRect">
            <a:avLst>
              <a:gd name="adj" fmla="val 4712"/>
            </a:avLst>
          </a:prstGeom>
          <a:solidFill>
            <a:srgbClr val="8F50A0"/>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2400" b="1" dirty="0">
                <a:solidFill>
                  <a:schemeClr val="bg1"/>
                </a:solidFill>
                <a:latin typeface="Roboto"/>
                <a:ea typeface="Roboto"/>
                <a:cs typeface="Roboto"/>
                <a:sym typeface="Roboto"/>
              </a:rPr>
              <a:t>Mathematics</a:t>
            </a:r>
            <a:endParaRPr sz="2400" b="1" dirty="0">
              <a:solidFill>
                <a:schemeClr val="bg1"/>
              </a:solidFill>
              <a:latin typeface="Roboto"/>
              <a:ea typeface="Roboto"/>
              <a:cs typeface="Roboto"/>
              <a:sym typeface="Roboto"/>
            </a:endParaRPr>
          </a:p>
        </p:txBody>
      </p:sp>
      <p:sp>
        <p:nvSpPr>
          <p:cNvPr id="106" name="Google Shape;106;p12"/>
          <p:cNvSpPr txBox="1"/>
          <p:nvPr/>
        </p:nvSpPr>
        <p:spPr>
          <a:xfrm>
            <a:off x="2498103" y="1422225"/>
            <a:ext cx="6341101" cy="2977800"/>
          </a:xfrm>
          <a:prstGeom prst="roundRect">
            <a:avLst>
              <a:gd name="adj" fmla="val 2738"/>
            </a:avLst>
          </a:prstGeom>
          <a:solidFill>
            <a:schemeClr val="bg1"/>
          </a:solidFill>
          <a:ln>
            <a:noFill/>
          </a:ln>
        </p:spPr>
        <p:txBody>
          <a:bodyPr spcFirstLastPara="1" wrap="square" lIns="108000" tIns="108000" rIns="108000" bIns="108000" anchor="t" anchorCtr="0">
            <a:noAutofit/>
          </a:bodyPr>
          <a:lstStyle/>
          <a:p>
            <a:pPr marL="0" marR="0" lvl="0" indent="0" algn="l" rtl="0">
              <a:spcBef>
                <a:spcPts val="600"/>
              </a:spcBef>
              <a:spcAft>
                <a:spcPts val="0"/>
              </a:spcAft>
              <a:buNone/>
            </a:pPr>
            <a:endParaRPr sz="1600" i="1" dirty="0">
              <a:solidFill>
                <a:schemeClr val="dk1"/>
              </a:solidFill>
              <a:latin typeface="Roboto"/>
              <a:ea typeface="Roboto"/>
              <a:cs typeface="Roboto"/>
              <a:sym typeface="Roboto"/>
            </a:endParaRPr>
          </a:p>
          <a:p>
            <a:pPr marL="0" marR="0" lvl="0" indent="0" algn="just" rtl="0">
              <a:spcBef>
                <a:spcPts val="600"/>
              </a:spcBef>
              <a:spcAft>
                <a:spcPts val="0"/>
              </a:spcAft>
              <a:buNone/>
            </a:pPr>
            <a:r>
              <a:rPr lang="en-GB" sz="1600" b="1" dirty="0">
                <a:solidFill>
                  <a:schemeClr val="dk1"/>
                </a:solidFill>
                <a:latin typeface="Roboto"/>
                <a:ea typeface="Roboto"/>
                <a:cs typeface="Roboto"/>
                <a:sym typeface="Roboto"/>
              </a:rPr>
              <a:t>Wednesday - Paper 1: arithmetic (30 minutes) 40 marks</a:t>
            </a:r>
            <a:endParaRPr sz="1600" b="1" dirty="0">
              <a:solidFill>
                <a:schemeClr val="dk1"/>
              </a:solidFill>
              <a:latin typeface="Roboto"/>
              <a:ea typeface="Roboto"/>
              <a:cs typeface="Roboto"/>
              <a:sym typeface="Roboto"/>
            </a:endParaRPr>
          </a:p>
          <a:p>
            <a:pPr marL="0" marR="0" lvl="0" indent="0" algn="just" rtl="0">
              <a:spcBef>
                <a:spcPts val="600"/>
              </a:spcBef>
              <a:spcAft>
                <a:spcPts val="0"/>
              </a:spcAft>
              <a:buNone/>
            </a:pPr>
            <a:r>
              <a:rPr lang="en-GB" sz="1600" dirty="0">
                <a:solidFill>
                  <a:schemeClr val="dk1"/>
                </a:solidFill>
                <a:latin typeface="Roboto"/>
                <a:ea typeface="Roboto"/>
                <a:cs typeface="Roboto"/>
                <a:sym typeface="Roboto"/>
              </a:rPr>
              <a:t>Pupils will have a booklet of arithmetic questions based on the national curriculum maths key stage two programmes of study. </a:t>
            </a:r>
            <a:endParaRPr sz="1600" dirty="0">
              <a:solidFill>
                <a:schemeClr val="dk1"/>
              </a:solidFill>
              <a:latin typeface="Roboto"/>
              <a:ea typeface="Roboto"/>
              <a:cs typeface="Roboto"/>
              <a:sym typeface="Roboto"/>
            </a:endParaRPr>
          </a:p>
          <a:p>
            <a:pPr marL="0" marR="0" lvl="0" indent="0" algn="just" rtl="0">
              <a:spcBef>
                <a:spcPts val="600"/>
              </a:spcBef>
              <a:spcAft>
                <a:spcPts val="0"/>
              </a:spcAft>
              <a:buNone/>
            </a:pPr>
            <a:r>
              <a:rPr lang="en-GB" sz="1600" b="1" dirty="0">
                <a:solidFill>
                  <a:schemeClr val="dk1"/>
                </a:solidFill>
                <a:latin typeface="Roboto"/>
                <a:ea typeface="Roboto"/>
                <a:cs typeface="Roboto"/>
                <a:sym typeface="Roboto"/>
              </a:rPr>
              <a:t>Wednesday &amp; Thursday - Papers 2 and 3: reasoning (40 minutes each) 35 marks each</a:t>
            </a:r>
            <a:endParaRPr sz="1600" dirty="0">
              <a:solidFill>
                <a:schemeClr val="dk1"/>
              </a:solidFill>
              <a:latin typeface="Roboto"/>
              <a:ea typeface="Roboto"/>
              <a:cs typeface="Roboto"/>
              <a:sym typeface="Roboto"/>
            </a:endParaRPr>
          </a:p>
          <a:p>
            <a:pPr marL="0" marR="0" lvl="0" indent="0" algn="just" rtl="0">
              <a:spcBef>
                <a:spcPts val="600"/>
              </a:spcBef>
              <a:spcAft>
                <a:spcPts val="0"/>
              </a:spcAft>
              <a:buNone/>
            </a:pPr>
            <a:r>
              <a:rPr lang="en-GB" sz="1600" dirty="0">
                <a:solidFill>
                  <a:schemeClr val="dk1"/>
                </a:solidFill>
                <a:latin typeface="Roboto"/>
                <a:ea typeface="Roboto"/>
                <a:cs typeface="Roboto"/>
                <a:sym typeface="Roboto"/>
              </a:rPr>
              <a:t>Both papers will ask children to reason and solve problems, again based on the national curriculum maths programmes of study.</a:t>
            </a:r>
            <a:endParaRPr sz="1600" dirty="0">
              <a:solidFill>
                <a:schemeClr val="dk1"/>
              </a:solidFill>
              <a:latin typeface="Roboto"/>
              <a:ea typeface="Roboto"/>
              <a:cs typeface="Roboto"/>
              <a:sym typeface="Roboto"/>
            </a:endParaRPr>
          </a:p>
        </p:txBody>
      </p:sp>
      <p:sp>
        <p:nvSpPr>
          <p:cNvPr id="2" name="Rectangle 1">
            <a:extLst>
              <a:ext uri="{FF2B5EF4-FFF2-40B4-BE49-F238E27FC236}">
                <a16:creationId xmlns:a16="http://schemas.microsoft.com/office/drawing/2014/main" id="{3337D0AB-D016-01C1-F21D-AE56207A916A}"/>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0BD83E21-BA3D-2FFB-B696-666F760ED1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667" y="469557"/>
            <a:ext cx="798928" cy="8876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white logo&#10;&#10;AI-generated content may be incorrect.">
            <a:extLst>
              <a:ext uri="{FF2B5EF4-FFF2-40B4-BE49-F238E27FC236}">
                <a16:creationId xmlns:a16="http://schemas.microsoft.com/office/drawing/2014/main" id="{18E0EB7A-F275-41A8-0B97-78493A29B2CA}"/>
              </a:ext>
            </a:extLst>
          </p:cNvPr>
          <p:cNvPicPr>
            <a:picLocks noChangeAspect="1"/>
          </p:cNvPicPr>
          <p:nvPr/>
        </p:nvPicPr>
        <p:blipFill>
          <a:blip r:embed="rId7"/>
          <a:stretch>
            <a:fillRect/>
          </a:stretch>
        </p:blipFill>
        <p:spPr>
          <a:xfrm>
            <a:off x="193411" y="399485"/>
            <a:ext cx="2053167" cy="867957"/>
          </a:xfrm>
          <a:prstGeom prst="rect">
            <a:avLst/>
          </a:prstGeom>
        </p:spPr>
      </p:pic>
      <p:sp>
        <p:nvSpPr>
          <p:cNvPr id="6" name="TextBox 5">
            <a:extLst>
              <a:ext uri="{FF2B5EF4-FFF2-40B4-BE49-F238E27FC236}">
                <a16:creationId xmlns:a16="http://schemas.microsoft.com/office/drawing/2014/main" id="{F45AC843-3D20-A655-96DB-3A550518E213}"/>
              </a:ext>
            </a:extLst>
          </p:cNvPr>
          <p:cNvSpPr txBox="1"/>
          <p:nvPr/>
        </p:nvSpPr>
        <p:spPr>
          <a:xfrm>
            <a:off x="196761" y="4547925"/>
            <a:ext cx="2601532"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500" dirty="0"/>
              <a:t>Total score is 110</a:t>
            </a:r>
          </a:p>
        </p:txBody>
      </p:sp>
      <p:sp>
        <p:nvSpPr>
          <p:cNvPr id="7" name="TextBox 6">
            <a:extLst>
              <a:ext uri="{FF2B5EF4-FFF2-40B4-BE49-F238E27FC236}">
                <a16:creationId xmlns:a16="http://schemas.microsoft.com/office/drawing/2014/main" id="{7A1478E6-2126-27C3-0662-0D064473F03B}"/>
              </a:ext>
            </a:extLst>
          </p:cNvPr>
          <p:cNvSpPr txBox="1"/>
          <p:nvPr/>
        </p:nvSpPr>
        <p:spPr>
          <a:xfrm>
            <a:off x="3211300" y="4202983"/>
            <a:ext cx="2601532" cy="17081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500" dirty="0"/>
              <a:t>Pass mark around 58 out of 110</a:t>
            </a:r>
          </a:p>
        </p:txBody>
      </p:sp>
      <p:sp>
        <p:nvSpPr>
          <p:cNvPr id="8" name="TextBox 7">
            <a:extLst>
              <a:ext uri="{FF2B5EF4-FFF2-40B4-BE49-F238E27FC236}">
                <a16:creationId xmlns:a16="http://schemas.microsoft.com/office/drawing/2014/main" id="{F389B91F-31AF-BD29-04DB-B3A47B00DE01}"/>
              </a:ext>
            </a:extLst>
          </p:cNvPr>
          <p:cNvSpPr txBox="1"/>
          <p:nvPr/>
        </p:nvSpPr>
        <p:spPr>
          <a:xfrm>
            <a:off x="6066832" y="4061956"/>
            <a:ext cx="2823168"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500" dirty="0"/>
              <a:t>Greater depth score is around 92 out of 110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childTnLst>
                                </p:cTn>
                              </p:par>
                              <p:par>
                                <p:cTn id="13" presetID="10"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p:nvPr/>
        </p:nvSpPr>
        <p:spPr>
          <a:xfrm>
            <a:off x="0" y="-6000"/>
            <a:ext cx="9144000" cy="6870000"/>
          </a:xfrm>
          <a:prstGeom prst="rect">
            <a:avLst/>
          </a:prstGeom>
          <a:solidFill>
            <a:schemeClr val="lt1">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oboto"/>
              <a:ea typeface="Roboto"/>
              <a:cs typeface="Roboto"/>
              <a:sym typeface="Roboto"/>
            </a:endParaRPr>
          </a:p>
        </p:txBody>
      </p:sp>
      <p:sp>
        <p:nvSpPr>
          <p:cNvPr id="99" name="Google Shape;99;p12"/>
          <p:cNvSpPr txBox="1"/>
          <p:nvPr/>
        </p:nvSpPr>
        <p:spPr>
          <a:xfrm>
            <a:off x="2439989" y="167190"/>
            <a:ext cx="4749113" cy="1163615"/>
          </a:xfrm>
          <a:prstGeom prst="roundRect">
            <a:avLst/>
          </a:prstGeom>
          <a:solidFill>
            <a:schemeClr val="bg1"/>
          </a:solidFill>
          <a:ln>
            <a:noFill/>
          </a:ln>
        </p:spPr>
        <p:txBody>
          <a:bodyPr spcFirstLastPara="1" wrap="square" lIns="216000" tIns="216000" rIns="216000" bIns="216000" anchor="t" anchorCtr="0">
            <a:noAutofit/>
          </a:bodyPr>
          <a:lstStyle/>
          <a:p>
            <a:pPr marL="0" marR="0" lvl="0" indent="0" algn="ctr" rtl="0">
              <a:spcBef>
                <a:spcPts val="0"/>
              </a:spcBef>
              <a:spcAft>
                <a:spcPts val="0"/>
              </a:spcAft>
              <a:buNone/>
            </a:pPr>
            <a:r>
              <a:rPr lang="en-GB" sz="2400" dirty="0">
                <a:solidFill>
                  <a:schemeClr val="dk1"/>
                </a:solidFill>
                <a:latin typeface="Roboto Black"/>
                <a:ea typeface="Roboto Black"/>
                <a:cs typeface="Roboto Black"/>
                <a:sym typeface="Roboto Black"/>
              </a:rPr>
              <a:t>What are the children tested on? - Maths </a:t>
            </a:r>
            <a:endParaRPr dirty="0"/>
          </a:p>
          <a:p>
            <a:pPr marL="0" marR="0" lvl="0" indent="0" algn="ctr" rtl="0">
              <a:spcBef>
                <a:spcPts val="0"/>
              </a:spcBef>
              <a:spcAft>
                <a:spcPts val="0"/>
              </a:spcAft>
              <a:buNone/>
            </a:pPr>
            <a:endParaRPr sz="1600" dirty="0">
              <a:solidFill>
                <a:schemeClr val="dk1"/>
              </a:solidFill>
              <a:latin typeface="Roboto"/>
              <a:ea typeface="Roboto"/>
              <a:cs typeface="Roboto"/>
              <a:sym typeface="Roboto"/>
            </a:endParaRPr>
          </a:p>
        </p:txBody>
      </p:sp>
      <p:pic>
        <p:nvPicPr>
          <p:cNvPr id="100" name="Google Shape;100;p12"/>
          <p:cNvPicPr preferRelativeResize="0"/>
          <p:nvPr/>
        </p:nvPicPr>
        <p:blipFill rotWithShape="1">
          <a:blip r:embed="rId3">
            <a:alphaModFix/>
          </a:blip>
          <a:srcRect/>
          <a:stretch/>
        </p:blipFill>
        <p:spPr>
          <a:xfrm>
            <a:off x="0" y="0"/>
            <a:ext cx="9143999" cy="334380"/>
          </a:xfrm>
          <a:prstGeom prst="rect">
            <a:avLst/>
          </a:prstGeom>
          <a:noFill/>
          <a:ln>
            <a:noFill/>
          </a:ln>
        </p:spPr>
      </p:pic>
      <p:pic>
        <p:nvPicPr>
          <p:cNvPr id="101" name="Google Shape;101;p12"/>
          <p:cNvPicPr preferRelativeResize="0"/>
          <p:nvPr/>
        </p:nvPicPr>
        <p:blipFill rotWithShape="1">
          <a:blip r:embed="rId4">
            <a:alphaModFix/>
          </a:blip>
          <a:srcRect/>
          <a:stretch/>
        </p:blipFill>
        <p:spPr>
          <a:xfrm>
            <a:off x="0" y="6768865"/>
            <a:ext cx="9143999" cy="107173"/>
          </a:xfrm>
          <a:prstGeom prst="rect">
            <a:avLst/>
          </a:prstGeom>
          <a:noFill/>
          <a:ln>
            <a:noFill/>
          </a:ln>
        </p:spPr>
      </p:pic>
      <p:grpSp>
        <p:nvGrpSpPr>
          <p:cNvPr id="102" name="Google Shape;102;p12"/>
          <p:cNvGrpSpPr/>
          <p:nvPr/>
        </p:nvGrpSpPr>
        <p:grpSpPr>
          <a:xfrm>
            <a:off x="299405" y="6581924"/>
            <a:ext cx="920590" cy="153900"/>
            <a:chOff x="299405" y="6581924"/>
            <a:chExt cx="920590" cy="153900"/>
          </a:xfrm>
        </p:grpSpPr>
        <p:sp>
          <p:nvSpPr>
            <p:cNvPr id="103" name="Google Shape;103;p12">
              <a:hlinkClick r:id="rId5"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104" name="Google Shape;104;p12">
              <a:hlinkClick r:id="rId5"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Roboto"/>
                  <a:ea typeface="Roboto"/>
                  <a:cs typeface="Roboto"/>
                  <a:sym typeface="Roboto"/>
                </a:rPr>
                <a:t>Contents</a:t>
              </a:r>
              <a:endParaRPr/>
            </a:p>
          </p:txBody>
        </p:sp>
      </p:grpSp>
      <p:sp>
        <p:nvSpPr>
          <p:cNvPr id="2" name="Rectangle 1">
            <a:extLst>
              <a:ext uri="{FF2B5EF4-FFF2-40B4-BE49-F238E27FC236}">
                <a16:creationId xmlns:a16="http://schemas.microsoft.com/office/drawing/2014/main" id="{3337D0AB-D016-01C1-F21D-AE56207A916A}"/>
              </a:ext>
            </a:extLst>
          </p:cNvPr>
          <p:cNvSpPr/>
          <p:nvPr/>
        </p:nvSpPr>
        <p:spPr>
          <a:xfrm>
            <a:off x="7692273" y="65620"/>
            <a:ext cx="1451728" cy="212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0" dirty="0">
                <a:solidFill>
                  <a:schemeClr val="bg1"/>
                </a:solidFill>
                <a:effectLst/>
                <a:latin typeface="Roboto" panose="02000000000000000000" pitchFamily="2" charset="0"/>
              </a:rPr>
              <a:t>KS2 Assessments</a:t>
            </a:r>
            <a:endParaRPr lang="en-GB" sz="1200" b="1" dirty="0">
              <a:solidFill>
                <a:schemeClr val="bg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0BD83E21-BA3D-2FFB-B696-666F760ED1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667" y="469557"/>
            <a:ext cx="798928" cy="8876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F957C9D-6D18-26C9-2E68-69CD678F49F0}"/>
              </a:ext>
            </a:extLst>
          </p:cNvPr>
          <p:cNvPicPr>
            <a:picLocks noChangeAspect="1"/>
          </p:cNvPicPr>
          <p:nvPr/>
        </p:nvPicPr>
        <p:blipFill>
          <a:blip r:embed="rId7"/>
          <a:stretch>
            <a:fillRect/>
          </a:stretch>
        </p:blipFill>
        <p:spPr>
          <a:xfrm>
            <a:off x="1219995" y="1514444"/>
            <a:ext cx="6903076" cy="4794281"/>
          </a:xfrm>
          <a:prstGeom prst="rect">
            <a:avLst/>
          </a:prstGeom>
          <a:ln>
            <a:solidFill>
              <a:schemeClr val="tx1"/>
            </a:solidFill>
          </a:ln>
        </p:spPr>
      </p:pic>
      <p:pic>
        <p:nvPicPr>
          <p:cNvPr id="10" name="Picture 9" descr="A blue and white logo&#10;&#10;AI-generated content may be incorrect.">
            <a:extLst>
              <a:ext uri="{FF2B5EF4-FFF2-40B4-BE49-F238E27FC236}">
                <a16:creationId xmlns:a16="http://schemas.microsoft.com/office/drawing/2014/main" id="{6CE1D90B-F5D1-9416-4C26-37662E087797}"/>
              </a:ext>
            </a:extLst>
          </p:cNvPr>
          <p:cNvPicPr>
            <a:picLocks noChangeAspect="1"/>
          </p:cNvPicPr>
          <p:nvPr/>
        </p:nvPicPr>
        <p:blipFill>
          <a:blip r:embed="rId8"/>
          <a:stretch>
            <a:fillRect/>
          </a:stretch>
        </p:blipFill>
        <p:spPr>
          <a:xfrm>
            <a:off x="193411" y="399485"/>
            <a:ext cx="2053167" cy="867957"/>
          </a:xfrm>
          <a:prstGeom prst="rect">
            <a:avLst/>
          </a:prstGeom>
        </p:spPr>
      </p:pic>
    </p:spTree>
    <p:extLst>
      <p:ext uri="{BB962C8B-B14F-4D97-AF65-F5344CB8AC3E}">
        <p14:creationId xmlns:p14="http://schemas.microsoft.com/office/powerpoint/2010/main" val="1578940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Leader's Digest">
      <a:dk1>
        <a:srgbClr val="1C1C1C"/>
      </a:dk1>
      <a:lt1>
        <a:srgbClr val="FFFFFF"/>
      </a:lt1>
      <a:dk2>
        <a:srgbClr val="4A4A4A"/>
      </a:dk2>
      <a:lt2>
        <a:srgbClr val="F4F2F2"/>
      </a:lt2>
      <a:accent1>
        <a:srgbClr val="F28C1C"/>
      </a:accent1>
      <a:accent2>
        <a:srgbClr val="2A294C"/>
      </a:accent2>
      <a:accent3>
        <a:srgbClr val="3A4F9D"/>
      </a:accent3>
      <a:accent4>
        <a:srgbClr val="7974AA"/>
      </a:accent4>
      <a:accent5>
        <a:srgbClr val="23A7F9"/>
      </a:accent5>
      <a:accent6>
        <a:srgbClr val="E34192"/>
      </a:accent6>
      <a:hlink>
        <a:srgbClr val="2A294C"/>
      </a:hlink>
      <a:folHlink>
        <a:srgbClr val="7974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1162</Words>
  <Application>Microsoft Macintosh PowerPoint</Application>
  <PresentationFormat>On-screen Show (4:3)</PresentationFormat>
  <Paragraphs>112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Roboto</vt:lpstr>
      <vt:lpstr>Arial</vt:lpstr>
      <vt:lpstr>Roboto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dc:creator>
  <cp:lastModifiedBy>Lee Buckley</cp:lastModifiedBy>
  <cp:revision>37</cp:revision>
  <cp:lastPrinted>2025-11-04T15:44:18Z</cp:lastPrinted>
  <dcterms:modified xsi:type="dcterms:W3CDTF">2025-11-04T15:56:39Z</dcterms:modified>
</cp:coreProperties>
</file>