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68" r:id="rId5"/>
    <p:sldId id="267" r:id="rId6"/>
    <p:sldId id="270" r:id="rId7"/>
    <p:sldId id="269" r:id="rId8"/>
    <p:sldId id="271" r:id="rId9"/>
    <p:sldId id="272" r:id="rId10"/>
    <p:sldId id="275" r:id="rId11"/>
    <p:sldId id="277" r:id="rId12"/>
    <p:sldId id="279" r:id="rId13"/>
    <p:sldId id="280" r:id="rId14"/>
    <p:sldId id="262" r:id="rId15"/>
    <p:sldId id="261" r:id="rId16"/>
    <p:sldId id="259" r:id="rId17"/>
    <p:sldId id="28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varScale="1">
        <p:scale>
          <a:sx n="68" d="100"/>
          <a:sy n="68" d="100"/>
        </p:scale>
        <p:origin x="6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9D607B-C169-4480-BAC4-39EC2ABA4C83}" type="datetimeFigureOut">
              <a:rPr lang="en-GB" smtClean="0"/>
              <a:t>18/09/2024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763D8D-CBDB-441B-BC01-C10198647619}" type="slidenum">
              <a:rPr lang="en-GB" smtClean="0"/>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5659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F29D607B-C169-4480-BAC4-39EC2ABA4C83}" type="datetimeFigureOut">
              <a:rPr lang="en-GB" smtClean="0"/>
              <a:t>18/09/2024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763D8D-CBDB-441B-BC01-C10198647619}" type="slidenum">
              <a:rPr lang="en-GB" smtClean="0"/>
              <a:t>‹#›</a:t>
            </a:fld>
            <a:endParaRPr lang="en-GB"/>
          </a:p>
        </p:txBody>
      </p:sp>
    </p:spTree>
    <p:extLst>
      <p:ext uri="{BB962C8B-B14F-4D97-AF65-F5344CB8AC3E}">
        <p14:creationId xmlns:p14="http://schemas.microsoft.com/office/powerpoint/2010/main" val="293229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9D607B-C169-4480-BAC4-39EC2ABA4C83}" type="datetimeFigureOut">
              <a:rPr lang="en-GB" smtClean="0"/>
              <a:t>18/09/2024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763D8D-CBDB-441B-BC01-C10198647619}" type="slidenum">
              <a:rPr lang="en-GB" smtClean="0"/>
              <a:t>‹#›</a:t>
            </a:fld>
            <a:endParaRPr lang="en-GB"/>
          </a:p>
        </p:txBody>
      </p:sp>
    </p:spTree>
    <p:extLst>
      <p:ext uri="{BB962C8B-B14F-4D97-AF65-F5344CB8AC3E}">
        <p14:creationId xmlns:p14="http://schemas.microsoft.com/office/powerpoint/2010/main" val="4117085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9D607B-C169-4480-BAC4-39EC2ABA4C83}" type="datetimeFigureOut">
              <a:rPr lang="en-GB" smtClean="0"/>
              <a:t>18/09/2024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763D8D-CBDB-441B-BC01-C10198647619}" type="slidenum">
              <a:rPr lang="en-GB" smtClean="0"/>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39390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9D607B-C169-4480-BAC4-39EC2ABA4C83}" type="datetimeFigureOut">
              <a:rPr lang="en-GB" smtClean="0"/>
              <a:t>18/09/2024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763D8D-CBDB-441B-BC01-C10198647619}" type="slidenum">
              <a:rPr lang="en-GB" smtClean="0"/>
              <a:t>‹#›</a:t>
            </a:fld>
            <a:endParaRPr lang="en-GB"/>
          </a:p>
        </p:txBody>
      </p:sp>
    </p:spTree>
    <p:extLst>
      <p:ext uri="{BB962C8B-B14F-4D97-AF65-F5344CB8AC3E}">
        <p14:creationId xmlns:p14="http://schemas.microsoft.com/office/powerpoint/2010/main" val="3284213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9D607B-C169-4480-BAC4-39EC2ABA4C83}" type="datetimeFigureOut">
              <a:rPr lang="en-GB" smtClean="0"/>
              <a:t>18/09/2024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763D8D-CBDB-441B-BC01-C10198647619}" type="slidenum">
              <a:rPr lang="en-GB" smtClean="0"/>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00704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9D607B-C169-4480-BAC4-39EC2ABA4C83}" type="datetimeFigureOut">
              <a:rPr lang="en-GB" smtClean="0"/>
              <a:t>18/09/2024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763D8D-CBDB-441B-BC01-C10198647619}" type="slidenum">
              <a:rPr lang="en-GB" smtClean="0"/>
              <a:t>‹#›</a:t>
            </a:fld>
            <a:endParaRPr lang="en-GB"/>
          </a:p>
        </p:txBody>
      </p:sp>
    </p:spTree>
    <p:extLst>
      <p:ext uri="{BB962C8B-B14F-4D97-AF65-F5344CB8AC3E}">
        <p14:creationId xmlns:p14="http://schemas.microsoft.com/office/powerpoint/2010/main" val="1633280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9D607B-C169-4480-BAC4-39EC2ABA4C83}" type="datetimeFigureOut">
              <a:rPr lang="en-GB" smtClean="0"/>
              <a:t>18/09/2024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763D8D-CBDB-441B-BC01-C10198647619}" type="slidenum">
              <a:rPr lang="en-GB" smtClean="0"/>
              <a:t>‹#›</a:t>
            </a:fld>
            <a:endParaRPr lang="en-GB"/>
          </a:p>
        </p:txBody>
      </p:sp>
    </p:spTree>
    <p:extLst>
      <p:ext uri="{BB962C8B-B14F-4D97-AF65-F5344CB8AC3E}">
        <p14:creationId xmlns:p14="http://schemas.microsoft.com/office/powerpoint/2010/main" val="977970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9D607B-C169-4480-BAC4-39EC2ABA4C83}" type="datetimeFigureOut">
              <a:rPr lang="en-GB" smtClean="0"/>
              <a:t>18/09/2024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763D8D-CBDB-441B-BC01-C10198647619}" type="slidenum">
              <a:rPr lang="en-GB" smtClean="0"/>
              <a:t>‹#›</a:t>
            </a:fld>
            <a:endParaRPr lang="en-GB"/>
          </a:p>
        </p:txBody>
      </p:sp>
    </p:spTree>
    <p:extLst>
      <p:ext uri="{BB962C8B-B14F-4D97-AF65-F5344CB8AC3E}">
        <p14:creationId xmlns:p14="http://schemas.microsoft.com/office/powerpoint/2010/main" val="164290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9D607B-C169-4480-BAC4-39EC2ABA4C83}" type="datetimeFigureOut">
              <a:rPr lang="en-GB" smtClean="0"/>
              <a:t>18/09/2024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763D8D-CBDB-441B-BC01-C10198647619}" type="slidenum">
              <a:rPr lang="en-GB" smtClean="0"/>
              <a:t>‹#›</a:t>
            </a:fld>
            <a:endParaRPr lang="en-GB"/>
          </a:p>
        </p:txBody>
      </p:sp>
    </p:spTree>
    <p:extLst>
      <p:ext uri="{BB962C8B-B14F-4D97-AF65-F5344CB8AC3E}">
        <p14:creationId xmlns:p14="http://schemas.microsoft.com/office/powerpoint/2010/main" val="3515789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9D607B-C169-4480-BAC4-39EC2ABA4C83}" type="datetimeFigureOut">
              <a:rPr lang="en-GB" smtClean="0"/>
              <a:t>18/09/2024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763D8D-CBDB-441B-BC01-C10198647619}" type="slidenum">
              <a:rPr lang="en-GB" smtClean="0"/>
              <a:t>‹#›</a:t>
            </a:fld>
            <a:endParaRPr lang="en-GB"/>
          </a:p>
        </p:txBody>
      </p:sp>
    </p:spTree>
    <p:extLst>
      <p:ext uri="{BB962C8B-B14F-4D97-AF65-F5344CB8AC3E}">
        <p14:creationId xmlns:p14="http://schemas.microsoft.com/office/powerpoint/2010/main" val="2117575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9D607B-C169-4480-BAC4-39EC2ABA4C83}" type="datetimeFigureOut">
              <a:rPr lang="en-GB" smtClean="0"/>
              <a:t>18/09/2024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763D8D-CBDB-441B-BC01-C10198647619}" type="slidenum">
              <a:rPr lang="en-GB" smtClean="0"/>
              <a:t>‹#›</a:t>
            </a:fld>
            <a:endParaRPr lang="en-GB"/>
          </a:p>
        </p:txBody>
      </p:sp>
    </p:spTree>
    <p:extLst>
      <p:ext uri="{BB962C8B-B14F-4D97-AF65-F5344CB8AC3E}">
        <p14:creationId xmlns:p14="http://schemas.microsoft.com/office/powerpoint/2010/main" val="37525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9D607B-C169-4480-BAC4-39EC2ABA4C83}" type="datetimeFigureOut">
              <a:rPr lang="en-GB" smtClean="0"/>
              <a:t>18/09/2024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763D8D-CBDB-441B-BC01-C10198647619}" type="slidenum">
              <a:rPr lang="en-GB" smtClean="0"/>
              <a:t>‹#›</a:t>
            </a:fld>
            <a:endParaRPr lang="en-GB"/>
          </a:p>
        </p:txBody>
      </p:sp>
    </p:spTree>
    <p:extLst>
      <p:ext uri="{BB962C8B-B14F-4D97-AF65-F5344CB8AC3E}">
        <p14:creationId xmlns:p14="http://schemas.microsoft.com/office/powerpoint/2010/main" val="244362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9D607B-C169-4480-BAC4-39EC2ABA4C83}" type="datetimeFigureOut">
              <a:rPr lang="en-GB" smtClean="0"/>
              <a:t>18/09/2024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763D8D-CBDB-441B-BC01-C10198647619}" type="slidenum">
              <a:rPr lang="en-GB" smtClean="0"/>
              <a:t>‹#›</a:t>
            </a:fld>
            <a:endParaRPr lang="en-GB"/>
          </a:p>
        </p:txBody>
      </p:sp>
    </p:spTree>
    <p:extLst>
      <p:ext uri="{BB962C8B-B14F-4D97-AF65-F5344CB8AC3E}">
        <p14:creationId xmlns:p14="http://schemas.microsoft.com/office/powerpoint/2010/main" val="3164143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9D607B-C169-4480-BAC4-39EC2ABA4C83}" type="datetimeFigureOut">
              <a:rPr lang="en-GB" smtClean="0"/>
              <a:t>18/09/2024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763D8D-CBDB-441B-BC01-C10198647619}" type="slidenum">
              <a:rPr lang="en-GB" smtClean="0"/>
              <a:t>‹#›</a:t>
            </a:fld>
            <a:endParaRPr lang="en-GB"/>
          </a:p>
        </p:txBody>
      </p:sp>
    </p:spTree>
    <p:extLst>
      <p:ext uri="{BB962C8B-B14F-4D97-AF65-F5344CB8AC3E}">
        <p14:creationId xmlns:p14="http://schemas.microsoft.com/office/powerpoint/2010/main" val="3929603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29D607B-C169-4480-BAC4-39EC2ABA4C83}" type="datetimeFigureOut">
              <a:rPr lang="en-GB" smtClean="0"/>
              <a:t>18/09/2024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763D8D-CBDB-441B-BC01-C10198647619}" type="slidenum">
              <a:rPr lang="en-GB" smtClean="0"/>
              <a:t>‹#›</a:t>
            </a:fld>
            <a:endParaRPr lang="en-GB"/>
          </a:p>
        </p:txBody>
      </p:sp>
    </p:spTree>
    <p:extLst>
      <p:ext uri="{BB962C8B-B14F-4D97-AF65-F5344CB8AC3E}">
        <p14:creationId xmlns:p14="http://schemas.microsoft.com/office/powerpoint/2010/main" val="1480029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29D607B-C169-4480-BAC4-39EC2ABA4C83}" type="datetimeFigureOut">
              <a:rPr lang="en-GB" smtClean="0"/>
              <a:t>18/09/2024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763D8D-CBDB-441B-BC01-C10198647619}" type="slidenum">
              <a:rPr lang="en-GB" smtClean="0"/>
              <a:t>‹#›</a:t>
            </a:fld>
            <a:endParaRPr lang="en-GB"/>
          </a:p>
        </p:txBody>
      </p:sp>
    </p:spTree>
    <p:extLst>
      <p:ext uri="{BB962C8B-B14F-4D97-AF65-F5344CB8AC3E}">
        <p14:creationId xmlns:p14="http://schemas.microsoft.com/office/powerpoint/2010/main" val="3274097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29D607B-C169-4480-BAC4-39EC2ABA4C83}" type="datetimeFigureOut">
              <a:rPr lang="en-GB" smtClean="0"/>
              <a:t>18/09/2024</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4763D8D-CBDB-441B-BC01-C10198647619}" type="slidenum">
              <a:rPr lang="en-GB" smtClean="0"/>
              <a:t>‹#›</a:t>
            </a:fld>
            <a:endParaRPr lang="en-GB"/>
          </a:p>
        </p:txBody>
      </p:sp>
    </p:spTree>
    <p:extLst>
      <p:ext uri="{BB962C8B-B14F-4D97-AF65-F5344CB8AC3E}">
        <p14:creationId xmlns:p14="http://schemas.microsoft.com/office/powerpoint/2010/main" val="218105381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4EA3DFAA-AEC1-4681-8586-7D4881D2B9F6"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cid:4EA3DFAA-AEC1-4681-8586-7D4881D2B9F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cid:4EA3DFAA-AEC1-4681-8586-7D4881D2B9F6"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cid:4EA3DFAA-AEC1-4681-8586-7D4881D2B9F6" TargetMode="Externa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cid:4EA3DFAA-AEC1-4681-8586-7D4881D2B9F6"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13.png"/><Relationship Id="rId7"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6.png"/><Relationship Id="rId4" Type="http://schemas.openxmlformats.org/officeDocument/2006/relationships/image" Target="../media/image12.png"/><Relationship Id="rId9" Type="http://schemas.openxmlformats.org/officeDocument/2006/relationships/image" Target="cid:4EA3DFAA-AEC1-4681-8586-7D4881D2B9F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cid:4EA3DFAA-AEC1-4681-8586-7D4881D2B9F6"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cid:4EA3DFAA-AEC1-4681-8586-7D4881D2B9F6"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cid:4EA3DFAA-AEC1-4681-8586-7D4881D2B9F6"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cid:4EA3DFAA-AEC1-4681-8586-7D4881D2B9F6"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youtube.com/watch?v=MbWIujM1WG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oxfordowl.co.uk/for-home/reading-owl/find-a-book/read-write-inc-phonics--1/set-1-sound-phonics-video" TargetMode="External"/><Relationship Id="rId9" Type="http://schemas.openxmlformats.org/officeDocument/2006/relationships/image" Target="cid:4EA3DFAA-AEC1-4681-8586-7D4881D2B9F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cid:4EA3DFAA-AEC1-4681-8586-7D4881D2B9F6" TargetMode="External"/><Relationship Id="rId5" Type="http://schemas.openxmlformats.org/officeDocument/2006/relationships/image" Target="../media/image1.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cid:4EA3DFAA-AEC1-4681-8586-7D4881D2B9F6" TargetMode="External"/><Relationship Id="rId3" Type="http://schemas.openxmlformats.org/officeDocument/2006/relationships/image" Target="../media/image3.png"/><Relationship Id="rId7"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youtube.com/watch?v=dEzfpod5w_Q"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cid:4EA3DFAA-AEC1-4681-8586-7D4881D2B9F6" TargetMode="External"/><Relationship Id="rId5" Type="http://schemas.openxmlformats.org/officeDocument/2006/relationships/image" Target="../media/image1.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cid:4EA3DFAA-AEC1-4681-8586-7D4881D2B9F6"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4.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cid:4EA3DFAA-AEC1-4681-8586-7D4881D2B9F6" TargetMode="External"/><Relationship Id="rId3" Type="http://schemas.openxmlformats.org/officeDocument/2006/relationships/image" Target="../media/image16.png"/><Relationship Id="rId7"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cid:4EA3DFAA-AEC1-4681-8586-7D4881D2B9F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491" y="3417455"/>
            <a:ext cx="6958012" cy="1533236"/>
          </a:xfrm>
        </p:spPr>
        <p:txBody>
          <a:bodyPr>
            <a:normAutofit fontScale="90000"/>
          </a:bodyPr>
          <a:lstStyle/>
          <a:p>
            <a:pPr algn="ctr"/>
            <a:r>
              <a:rPr lang="en-GB" b="1" dirty="0">
                <a:solidFill>
                  <a:schemeClr val="bg1"/>
                </a:solidFill>
                <a:latin typeface="+mn-lt"/>
              </a:rPr>
              <a:t>How we teach Reading at </a:t>
            </a:r>
            <a:br>
              <a:rPr lang="en-GB" b="1" dirty="0">
                <a:solidFill>
                  <a:schemeClr val="bg1"/>
                </a:solidFill>
                <a:latin typeface="+mn-lt"/>
              </a:rPr>
            </a:br>
            <a:r>
              <a:rPr lang="en-GB" b="1" dirty="0">
                <a:solidFill>
                  <a:schemeClr val="bg1"/>
                </a:solidFill>
                <a:latin typeface="+mn-lt"/>
              </a:rPr>
              <a:t>St John Fisher RC Primary School </a:t>
            </a:r>
            <a:br>
              <a:rPr lang="en-GB" b="1" dirty="0">
                <a:solidFill>
                  <a:schemeClr val="bg1"/>
                </a:solidFill>
                <a:latin typeface="+mn-lt"/>
              </a:rPr>
            </a:br>
            <a:r>
              <a:rPr lang="en-GB" b="1" dirty="0">
                <a:solidFill>
                  <a:schemeClr val="bg1"/>
                </a:solidFill>
                <a:latin typeface="+mn-lt"/>
              </a:rPr>
              <a:t/>
            </a:r>
            <a:br>
              <a:rPr lang="en-GB" b="1" dirty="0">
                <a:solidFill>
                  <a:schemeClr val="bg1"/>
                </a:solidFill>
                <a:latin typeface="+mn-lt"/>
              </a:rPr>
            </a:br>
            <a:r>
              <a:rPr lang="en-GB" b="1" dirty="0">
                <a:solidFill>
                  <a:schemeClr val="bg1"/>
                </a:solidFill>
                <a:latin typeface="+mn-lt"/>
              </a:rPr>
              <a:t>New parent meeting</a:t>
            </a:r>
          </a:p>
        </p:txBody>
      </p:sp>
      <p:pic>
        <p:nvPicPr>
          <p:cNvPr id="3" name="Picture 2" descr="cid:4EA3DFAA-AEC1-4681-8586-7D4881D2B9F6"/>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20572" y="108397"/>
            <a:ext cx="1146409" cy="898365"/>
          </a:xfrm>
          <a:prstGeom prst="rect">
            <a:avLst/>
          </a:prstGeom>
          <a:noFill/>
          <a:ln>
            <a:noFill/>
          </a:ln>
        </p:spPr>
      </p:pic>
    </p:spTree>
    <p:extLst>
      <p:ext uri="{BB962C8B-B14F-4D97-AF65-F5344CB8AC3E}">
        <p14:creationId xmlns:p14="http://schemas.microsoft.com/office/powerpoint/2010/main" val="3292038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173411" y="346364"/>
            <a:ext cx="4219575" cy="2895600"/>
          </a:xfrm>
          <a:prstGeom prst="rect">
            <a:avLst/>
          </a:prstGeom>
        </p:spPr>
      </p:pic>
      <p:sp>
        <p:nvSpPr>
          <p:cNvPr id="7" name="Rectangle 6"/>
          <p:cNvSpPr/>
          <p:nvPr/>
        </p:nvSpPr>
        <p:spPr>
          <a:xfrm>
            <a:off x="1052946" y="3531030"/>
            <a:ext cx="9929090" cy="2308324"/>
          </a:xfrm>
          <a:prstGeom prst="rect">
            <a:avLst/>
          </a:prstGeom>
        </p:spPr>
        <p:txBody>
          <a:bodyPr wrap="square">
            <a:spAutoFit/>
          </a:bodyPr>
          <a:lstStyle/>
          <a:p>
            <a:r>
              <a:rPr lang="en-GB" sz="2400" dirty="0">
                <a:solidFill>
                  <a:srgbClr val="000000"/>
                </a:solidFill>
                <a:latin typeface="+mj-lt"/>
                <a:cs typeface="Calibri" panose="020F0502020204030204" pitchFamily="34" charset="0"/>
              </a:rPr>
              <a:t>Children also learn to read ‘Alien’ or ‘Nonsense words’. These words feature in the Year One Phonics Screening check in the summer term and will always have a picture of an alien beside them.</a:t>
            </a:r>
            <a:r>
              <a:rPr lang="en-GB" sz="2400" dirty="0">
                <a:latin typeface="+mj-lt"/>
                <a:cs typeface="Calibri" panose="020F0502020204030204" pitchFamily="34" charset="0"/>
              </a:rPr>
              <a:t/>
            </a:r>
            <a:br>
              <a:rPr lang="en-GB" sz="2400" dirty="0">
                <a:latin typeface="+mj-lt"/>
                <a:cs typeface="Calibri" panose="020F0502020204030204" pitchFamily="34" charset="0"/>
              </a:rPr>
            </a:br>
            <a:r>
              <a:rPr lang="en-GB" sz="2400" dirty="0">
                <a:solidFill>
                  <a:srgbClr val="000000"/>
                </a:solidFill>
                <a:latin typeface="+mj-lt"/>
                <a:cs typeface="Calibri" panose="020F0502020204030204" pitchFamily="34" charset="0"/>
              </a:rPr>
              <a:t>The ability to read nonsense words is important because it means that children can then go on to decode difficult words</a:t>
            </a:r>
            <a:r>
              <a:rPr lang="en-GB" dirty="0">
                <a:solidFill>
                  <a:srgbClr val="000000"/>
                </a:solidFill>
                <a:latin typeface="+mj-lt"/>
              </a:rPr>
              <a:t>. </a:t>
            </a:r>
            <a:endParaRPr lang="en-GB" dirty="0">
              <a:latin typeface="+mj-lt"/>
            </a:endParaRPr>
          </a:p>
        </p:txBody>
      </p:sp>
      <p:pic>
        <p:nvPicPr>
          <p:cNvPr id="4" name="Picture 3" descr="cid:4EA3DFAA-AEC1-4681-8586-7D4881D2B9F6"/>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220572" y="108397"/>
            <a:ext cx="1146409" cy="898365"/>
          </a:xfrm>
          <a:prstGeom prst="rect">
            <a:avLst/>
          </a:prstGeom>
          <a:noFill/>
          <a:ln>
            <a:noFill/>
          </a:ln>
        </p:spPr>
      </p:pic>
    </p:spTree>
    <p:extLst>
      <p:ext uri="{BB962C8B-B14F-4D97-AF65-F5344CB8AC3E}">
        <p14:creationId xmlns:p14="http://schemas.microsoft.com/office/powerpoint/2010/main" val="1612055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448" y="609888"/>
            <a:ext cx="6086042" cy="2519218"/>
          </a:xfrm>
        </p:spPr>
        <p:txBody>
          <a:bodyPr>
            <a:normAutofit/>
          </a:bodyPr>
          <a:lstStyle/>
          <a:p>
            <a:pPr marL="0" indent="0">
              <a:buNone/>
            </a:pPr>
            <a:r>
              <a:rPr lang="en-GB" sz="2800" dirty="0">
                <a:solidFill>
                  <a:schemeClr val="bg1"/>
                </a:solidFill>
                <a:latin typeface="+mj-lt"/>
                <a:cs typeface="Calibri" panose="020F0502020204030204" pitchFamily="34" charset="0"/>
              </a:rPr>
              <a:t>When the children can read all Set 1 single letter sounds they will start to read PCM </a:t>
            </a:r>
            <a:r>
              <a:rPr lang="en-GB" sz="2800" dirty="0" smtClean="0">
                <a:solidFill>
                  <a:schemeClr val="bg1"/>
                </a:solidFill>
                <a:latin typeface="+mj-lt"/>
                <a:cs typeface="Calibri" panose="020F0502020204030204" pitchFamily="34" charset="0"/>
              </a:rPr>
              <a:t>Ditties.</a:t>
            </a:r>
            <a:endParaRPr lang="en-GB" sz="2800" dirty="0">
              <a:solidFill>
                <a:schemeClr val="bg1"/>
              </a:solidFill>
              <a:latin typeface="+mj-lt"/>
              <a:cs typeface="Calibri" panose="020F0502020204030204" pitchFamily="34" charset="0"/>
            </a:endParaRPr>
          </a:p>
        </p:txBody>
      </p:sp>
      <p:pic>
        <p:nvPicPr>
          <p:cNvPr id="2" name="Picture 1"/>
          <p:cNvPicPr>
            <a:picLocks noChangeAspect="1"/>
          </p:cNvPicPr>
          <p:nvPr/>
        </p:nvPicPr>
        <p:blipFill>
          <a:blip r:embed="rId2"/>
          <a:stretch>
            <a:fillRect/>
          </a:stretch>
        </p:blipFill>
        <p:spPr>
          <a:xfrm>
            <a:off x="6524048" y="1047461"/>
            <a:ext cx="3448050" cy="5162550"/>
          </a:xfrm>
          <a:prstGeom prst="rect">
            <a:avLst/>
          </a:prstGeom>
        </p:spPr>
      </p:pic>
      <p:pic>
        <p:nvPicPr>
          <p:cNvPr id="5" name="Picture 4" descr="cid:4EA3DFAA-AEC1-4681-8586-7D4881D2B9F6"/>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220572" y="108397"/>
            <a:ext cx="1146409" cy="898365"/>
          </a:xfrm>
          <a:prstGeom prst="rect">
            <a:avLst/>
          </a:prstGeom>
          <a:noFill/>
          <a:ln>
            <a:noFill/>
          </a:ln>
        </p:spPr>
      </p:pic>
    </p:spTree>
    <p:extLst>
      <p:ext uri="{BB962C8B-B14F-4D97-AF65-F5344CB8AC3E}">
        <p14:creationId xmlns:p14="http://schemas.microsoft.com/office/powerpoint/2010/main" val="793334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cap="none" dirty="0">
                <a:solidFill>
                  <a:schemeClr val="bg1"/>
                </a:solidFill>
                <a:ea typeface="Calibri" panose="020F0502020204030204" pitchFamily="34" charset="0"/>
                <a:cs typeface="Calibri" panose="020F0502020204030204" pitchFamily="34" charset="0"/>
              </a:rPr>
              <a:t>As children’s blending skills improve they will read red ditty books. (Sent home to practise)</a:t>
            </a:r>
          </a:p>
        </p:txBody>
      </p:sp>
      <p:pic>
        <p:nvPicPr>
          <p:cNvPr id="4" name="Content Placeholder 3"/>
          <p:cNvPicPr>
            <a:picLocks noGrp="1" noChangeAspect="1"/>
          </p:cNvPicPr>
          <p:nvPr>
            <p:ph idx="1"/>
          </p:nvPr>
        </p:nvPicPr>
        <p:blipFill>
          <a:blip r:embed="rId2"/>
          <a:stretch>
            <a:fillRect/>
          </a:stretch>
        </p:blipFill>
        <p:spPr>
          <a:xfrm>
            <a:off x="471777" y="1357917"/>
            <a:ext cx="8534400" cy="2979200"/>
          </a:xfrm>
          <a:prstGeom prst="rect">
            <a:avLst/>
          </a:prstGeom>
        </p:spPr>
      </p:pic>
      <p:pic>
        <p:nvPicPr>
          <p:cNvPr id="5" name="Picture 4"/>
          <p:cNvPicPr>
            <a:picLocks noChangeAspect="1"/>
          </p:cNvPicPr>
          <p:nvPr/>
        </p:nvPicPr>
        <p:blipFill>
          <a:blip r:embed="rId3"/>
          <a:stretch>
            <a:fillRect/>
          </a:stretch>
        </p:blipFill>
        <p:spPr>
          <a:xfrm>
            <a:off x="9305468" y="3389745"/>
            <a:ext cx="2467863" cy="2096197"/>
          </a:xfrm>
          <a:prstGeom prst="rect">
            <a:avLst/>
          </a:prstGeom>
        </p:spPr>
      </p:pic>
      <p:pic>
        <p:nvPicPr>
          <p:cNvPr id="6" name="Picture 5" descr="cid:4EA3DFAA-AEC1-4681-8586-7D4881D2B9F6"/>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220572" y="108397"/>
            <a:ext cx="1146409" cy="898365"/>
          </a:xfrm>
          <a:prstGeom prst="rect">
            <a:avLst/>
          </a:prstGeom>
          <a:noFill/>
          <a:ln>
            <a:noFill/>
          </a:ln>
        </p:spPr>
      </p:pic>
    </p:spTree>
    <p:extLst>
      <p:ext uri="{BB962C8B-B14F-4D97-AF65-F5344CB8AC3E}">
        <p14:creationId xmlns:p14="http://schemas.microsoft.com/office/powerpoint/2010/main" val="2776534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521" y="4422677"/>
            <a:ext cx="10292599" cy="1959650"/>
          </a:xfrm>
        </p:spPr>
        <p:txBody>
          <a:bodyPr>
            <a:normAutofit fontScale="90000"/>
          </a:bodyPr>
          <a:lstStyle/>
          <a:p>
            <a:r>
              <a:rPr lang="en-GB" cap="none" dirty="0">
                <a:solidFill>
                  <a:schemeClr val="bg1"/>
                </a:solidFill>
                <a:ea typeface="Calibri" panose="020F0502020204030204" pitchFamily="34" charset="0"/>
                <a:cs typeface="Calibri" panose="020F0502020204030204" pitchFamily="34" charset="0"/>
              </a:rPr>
              <a:t>Then children will read each set of coloured story books that get progressively more difficult to read. (Children will read at school and take these books home to read again.)</a:t>
            </a:r>
          </a:p>
        </p:txBody>
      </p:sp>
      <p:pic>
        <p:nvPicPr>
          <p:cNvPr id="4" name="Content Placeholder 3"/>
          <p:cNvPicPr>
            <a:picLocks noGrp="1" noChangeAspect="1"/>
          </p:cNvPicPr>
          <p:nvPr>
            <p:ph idx="1"/>
          </p:nvPr>
        </p:nvPicPr>
        <p:blipFill>
          <a:blip r:embed="rId2"/>
          <a:stretch>
            <a:fillRect/>
          </a:stretch>
        </p:blipFill>
        <p:spPr>
          <a:xfrm>
            <a:off x="2079336" y="504898"/>
            <a:ext cx="8727209" cy="3740232"/>
          </a:xfrm>
          <a:prstGeom prst="rect">
            <a:avLst/>
          </a:prstGeom>
        </p:spPr>
      </p:pic>
      <p:pic>
        <p:nvPicPr>
          <p:cNvPr id="5" name="Picture 4" descr="cid:4EA3DFAA-AEC1-4681-8586-7D4881D2B9F6"/>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220572" y="108397"/>
            <a:ext cx="1146409" cy="898365"/>
          </a:xfrm>
          <a:prstGeom prst="rect">
            <a:avLst/>
          </a:prstGeom>
          <a:noFill/>
          <a:ln>
            <a:noFill/>
          </a:ln>
        </p:spPr>
      </p:pic>
    </p:spTree>
    <p:extLst>
      <p:ext uri="{BB962C8B-B14F-4D97-AF65-F5344CB8AC3E}">
        <p14:creationId xmlns:p14="http://schemas.microsoft.com/office/powerpoint/2010/main" val="3736399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947" y="91376"/>
            <a:ext cx="8534400" cy="1507067"/>
          </a:xfrm>
        </p:spPr>
        <p:txBody>
          <a:bodyPr/>
          <a:lstStyle/>
          <a:p>
            <a:r>
              <a:rPr lang="en-GB" b="1" dirty="0">
                <a:solidFill>
                  <a:schemeClr val="bg1"/>
                </a:solidFill>
                <a:latin typeface="+mn-lt"/>
              </a:rPr>
              <a:t>What will my child bring home to read?</a:t>
            </a:r>
            <a:endParaRPr lang="en-GB" dirty="0">
              <a:solidFill>
                <a:schemeClr val="bg1"/>
              </a:solidFill>
              <a:latin typeface="+mn-lt"/>
            </a:endParaRPr>
          </a:p>
        </p:txBody>
      </p:sp>
      <p:sp>
        <p:nvSpPr>
          <p:cNvPr id="3" name="Content Placeholder 2"/>
          <p:cNvSpPr>
            <a:spLocks noGrp="1"/>
          </p:cNvSpPr>
          <p:nvPr>
            <p:ph idx="1"/>
          </p:nvPr>
        </p:nvSpPr>
        <p:spPr>
          <a:xfrm>
            <a:off x="2040498" y="844910"/>
            <a:ext cx="10515600" cy="1495679"/>
          </a:xfrm>
        </p:spPr>
        <p:txBody>
          <a:bodyPr/>
          <a:lstStyle/>
          <a:p>
            <a:pPr marL="0" indent="0">
              <a:buNone/>
            </a:pPr>
            <a:endParaRPr lang="en-GB" dirty="0"/>
          </a:p>
          <a:p>
            <a:pPr marL="0" indent="0">
              <a:buNone/>
            </a:pPr>
            <a:endParaRPr lang="en-GB" b="1" dirty="0">
              <a:latin typeface="Calibri" panose="020F0502020204030204" pitchFamily="34" charset="0"/>
              <a:cs typeface="Calibri" panose="020F0502020204030204" pitchFamily="34" charset="0"/>
            </a:endParaRPr>
          </a:p>
          <a:p>
            <a:endParaRPr lang="en-GB" dirty="0"/>
          </a:p>
        </p:txBody>
      </p:sp>
      <p:pic>
        <p:nvPicPr>
          <p:cNvPr id="4" name="Picture 3"/>
          <p:cNvPicPr>
            <a:picLocks noChangeAspect="1"/>
          </p:cNvPicPr>
          <p:nvPr/>
        </p:nvPicPr>
        <p:blipFill>
          <a:blip r:embed="rId2"/>
          <a:stretch>
            <a:fillRect/>
          </a:stretch>
        </p:blipFill>
        <p:spPr>
          <a:xfrm>
            <a:off x="437256" y="3494703"/>
            <a:ext cx="1198383" cy="1125101"/>
          </a:xfrm>
          <a:prstGeom prst="rect">
            <a:avLst/>
          </a:prstGeom>
        </p:spPr>
      </p:pic>
      <p:pic>
        <p:nvPicPr>
          <p:cNvPr id="5" name="Picture 4"/>
          <p:cNvPicPr>
            <a:picLocks noChangeAspect="1"/>
          </p:cNvPicPr>
          <p:nvPr/>
        </p:nvPicPr>
        <p:blipFill>
          <a:blip r:embed="rId3"/>
          <a:stretch>
            <a:fillRect/>
          </a:stretch>
        </p:blipFill>
        <p:spPr>
          <a:xfrm>
            <a:off x="1897947" y="2650153"/>
            <a:ext cx="1509864" cy="991279"/>
          </a:xfrm>
          <a:prstGeom prst="rect">
            <a:avLst/>
          </a:prstGeom>
        </p:spPr>
      </p:pic>
      <p:pic>
        <p:nvPicPr>
          <p:cNvPr id="6" name="Picture 5"/>
          <p:cNvPicPr>
            <a:picLocks noChangeAspect="1"/>
          </p:cNvPicPr>
          <p:nvPr/>
        </p:nvPicPr>
        <p:blipFill>
          <a:blip r:embed="rId4"/>
          <a:stretch>
            <a:fillRect/>
          </a:stretch>
        </p:blipFill>
        <p:spPr>
          <a:xfrm>
            <a:off x="1897947" y="4081368"/>
            <a:ext cx="1391230" cy="1300705"/>
          </a:xfrm>
          <a:prstGeom prst="rect">
            <a:avLst/>
          </a:prstGeom>
        </p:spPr>
      </p:pic>
      <p:pic>
        <p:nvPicPr>
          <p:cNvPr id="7" name="Picture 6"/>
          <p:cNvPicPr>
            <a:picLocks noChangeAspect="1"/>
          </p:cNvPicPr>
          <p:nvPr/>
        </p:nvPicPr>
        <p:blipFill>
          <a:blip r:embed="rId5"/>
          <a:stretch>
            <a:fillRect/>
          </a:stretch>
        </p:blipFill>
        <p:spPr>
          <a:xfrm>
            <a:off x="3687800" y="2773105"/>
            <a:ext cx="1771799" cy="2568296"/>
          </a:xfrm>
          <a:prstGeom prst="rect">
            <a:avLst/>
          </a:prstGeom>
        </p:spPr>
      </p:pic>
      <p:pic>
        <p:nvPicPr>
          <p:cNvPr id="8" name="Picture 7"/>
          <p:cNvPicPr>
            <a:picLocks noChangeAspect="1"/>
          </p:cNvPicPr>
          <p:nvPr/>
        </p:nvPicPr>
        <p:blipFill>
          <a:blip r:embed="rId6"/>
          <a:stretch>
            <a:fillRect/>
          </a:stretch>
        </p:blipFill>
        <p:spPr>
          <a:xfrm>
            <a:off x="5739588" y="3145792"/>
            <a:ext cx="2270303" cy="1928390"/>
          </a:xfrm>
          <a:prstGeom prst="rect">
            <a:avLst/>
          </a:prstGeom>
        </p:spPr>
      </p:pic>
      <p:pic>
        <p:nvPicPr>
          <p:cNvPr id="9" name="Content Placeholder 3"/>
          <p:cNvPicPr>
            <a:picLocks noChangeAspect="1"/>
          </p:cNvPicPr>
          <p:nvPr/>
        </p:nvPicPr>
        <p:blipFill>
          <a:blip r:embed="rId7"/>
          <a:stretch>
            <a:fillRect/>
          </a:stretch>
        </p:blipFill>
        <p:spPr>
          <a:xfrm>
            <a:off x="8637752" y="3282186"/>
            <a:ext cx="2935412" cy="1258034"/>
          </a:xfrm>
          <a:prstGeom prst="rect">
            <a:avLst/>
          </a:prstGeom>
        </p:spPr>
      </p:pic>
      <p:sp>
        <p:nvSpPr>
          <p:cNvPr id="10" name="TextBox 9"/>
          <p:cNvSpPr txBox="1"/>
          <p:nvPr/>
        </p:nvSpPr>
        <p:spPr>
          <a:xfrm>
            <a:off x="8637752" y="5012741"/>
            <a:ext cx="3360284" cy="584775"/>
          </a:xfrm>
          <a:prstGeom prst="rect">
            <a:avLst/>
          </a:prstGeom>
          <a:noFill/>
        </p:spPr>
        <p:txBody>
          <a:bodyPr wrap="square" rtlCol="0">
            <a:spAutoFit/>
          </a:bodyPr>
          <a:lstStyle/>
          <a:p>
            <a:r>
              <a:rPr lang="en-GB" sz="3200" dirty="0">
                <a:solidFill>
                  <a:schemeClr val="bg1"/>
                </a:solidFill>
              </a:rPr>
              <a:t>Story Books</a:t>
            </a:r>
          </a:p>
        </p:txBody>
      </p:sp>
      <p:pic>
        <p:nvPicPr>
          <p:cNvPr id="11" name="Picture 10" descr="cid:4EA3DFAA-AEC1-4681-8586-7D4881D2B9F6"/>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220572" y="108397"/>
            <a:ext cx="1146409" cy="898365"/>
          </a:xfrm>
          <a:prstGeom prst="rect">
            <a:avLst/>
          </a:prstGeom>
          <a:noFill/>
          <a:ln>
            <a:noFill/>
          </a:ln>
        </p:spPr>
      </p:pic>
    </p:spTree>
    <p:extLst>
      <p:ext uri="{BB962C8B-B14F-4D97-AF65-F5344CB8AC3E}">
        <p14:creationId xmlns:p14="http://schemas.microsoft.com/office/powerpoint/2010/main" val="3413594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638" y="1474919"/>
            <a:ext cx="11357501" cy="5036717"/>
          </a:xfrm>
        </p:spPr>
        <p:txBody>
          <a:bodyPr>
            <a:normAutofit fontScale="32500" lnSpcReduction="20000"/>
          </a:bodyPr>
          <a:lstStyle/>
          <a:p>
            <a:r>
              <a:rPr lang="en-GB" sz="7200" dirty="0">
                <a:solidFill>
                  <a:schemeClr val="bg1"/>
                </a:solidFill>
                <a:latin typeface="+mj-lt"/>
                <a:ea typeface="Calibri" panose="020F0502020204030204" pitchFamily="34" charset="0"/>
                <a:cs typeface="Calibri" panose="020F0502020204030204" pitchFamily="34" charset="0"/>
              </a:rPr>
              <a:t>When they are ready, children will bring home a</a:t>
            </a:r>
            <a:r>
              <a:rPr lang="en-GB" sz="7200" b="1" dirty="0">
                <a:solidFill>
                  <a:schemeClr val="bg1"/>
                </a:solidFill>
                <a:latin typeface="+mj-lt"/>
                <a:ea typeface="Calibri" panose="020F0502020204030204" pitchFamily="34" charset="0"/>
                <a:cs typeface="Calibri" panose="020F0502020204030204" pitchFamily="34" charset="0"/>
              </a:rPr>
              <a:t> Storybook </a:t>
            </a:r>
            <a:r>
              <a:rPr lang="en-GB" sz="7200" dirty="0">
                <a:solidFill>
                  <a:schemeClr val="bg1"/>
                </a:solidFill>
                <a:latin typeface="+mj-lt"/>
                <a:ea typeface="Calibri" panose="020F0502020204030204" pitchFamily="34" charset="0"/>
                <a:cs typeface="Calibri" panose="020F0502020204030204" pitchFamily="34" charset="0"/>
              </a:rPr>
              <a:t>that they have just read at school.</a:t>
            </a:r>
          </a:p>
          <a:p>
            <a:pPr marL="0" indent="0">
              <a:buNone/>
            </a:pPr>
            <a:r>
              <a:rPr lang="en-US" sz="7200" dirty="0">
                <a:solidFill>
                  <a:schemeClr val="bg1"/>
                </a:solidFill>
                <a:latin typeface="+mj-lt"/>
                <a:ea typeface="Calibri" panose="020F0502020204030204" pitchFamily="34" charset="0"/>
                <a:cs typeface="Calibri" panose="020F0502020204030204" pitchFamily="34" charset="0"/>
              </a:rPr>
              <a:t>The Storybook is matched to the sounds and words they know – a decodable book – so they should be able to read all the words.</a:t>
            </a:r>
            <a:endParaRPr lang="en-GB" sz="7200" dirty="0">
              <a:solidFill>
                <a:schemeClr val="bg1"/>
              </a:solidFill>
              <a:latin typeface="+mj-lt"/>
              <a:ea typeface="Calibri" panose="020F0502020204030204" pitchFamily="34" charset="0"/>
              <a:cs typeface="Calibri" panose="020F0502020204030204" pitchFamily="34" charset="0"/>
            </a:endParaRPr>
          </a:p>
          <a:p>
            <a:pPr marL="0" indent="0">
              <a:buNone/>
            </a:pPr>
            <a:r>
              <a:rPr lang="en-US" sz="7200" dirty="0">
                <a:solidFill>
                  <a:schemeClr val="bg1"/>
                </a:solidFill>
                <a:latin typeface="+mj-lt"/>
                <a:ea typeface="Calibri" panose="020F0502020204030204" pitchFamily="34" charset="0"/>
                <a:cs typeface="Calibri" panose="020F0502020204030204" pitchFamily="34" charset="0"/>
              </a:rPr>
              <a:t>Please don’t worry that books are too easy. Children enjoy re-reading stories they know well. Their speed and understanding improves on every read.</a:t>
            </a:r>
          </a:p>
          <a:p>
            <a:pPr marL="0" indent="0">
              <a:buNone/>
            </a:pPr>
            <a:r>
              <a:rPr lang="en-US" sz="7200" b="1" dirty="0">
                <a:solidFill>
                  <a:schemeClr val="bg1"/>
                </a:solidFill>
                <a:latin typeface="+mj-lt"/>
                <a:ea typeface="Calibri" panose="020F0502020204030204" pitchFamily="34" charset="0"/>
                <a:cs typeface="Calibri" panose="020F0502020204030204" pitchFamily="34" charset="0"/>
              </a:rPr>
              <a:t>They might also bring home:</a:t>
            </a:r>
            <a:endParaRPr lang="en-GB" sz="7200" b="1" dirty="0">
              <a:solidFill>
                <a:schemeClr val="bg1"/>
              </a:solidFill>
              <a:latin typeface="+mj-lt"/>
              <a:ea typeface="Calibri" panose="020F0502020204030204" pitchFamily="34" charset="0"/>
              <a:cs typeface="Calibri" panose="020F0502020204030204" pitchFamily="34" charset="0"/>
            </a:endParaRPr>
          </a:p>
          <a:p>
            <a:pPr lvl="0">
              <a:lnSpc>
                <a:spcPct val="110000"/>
              </a:lnSpc>
            </a:pPr>
            <a:r>
              <a:rPr lang="en-GB" sz="7200" b="1" dirty="0">
                <a:solidFill>
                  <a:schemeClr val="bg1"/>
                </a:solidFill>
                <a:latin typeface="+mj-lt"/>
                <a:ea typeface="Calibri" panose="020F0502020204030204" pitchFamily="34" charset="0"/>
                <a:cs typeface="Calibri" panose="020F0502020204030204" pitchFamily="34" charset="0"/>
              </a:rPr>
              <a:t>A RWI Phonics Bag Book: </a:t>
            </a:r>
            <a:r>
              <a:rPr lang="en-GB" sz="7200" dirty="0">
                <a:solidFill>
                  <a:schemeClr val="bg1"/>
                </a:solidFill>
                <a:latin typeface="+mj-lt"/>
                <a:ea typeface="Calibri" panose="020F0502020204030204" pitchFamily="34" charset="0"/>
                <a:cs typeface="Calibri" panose="020F0502020204030204" pitchFamily="34" charset="0"/>
              </a:rPr>
              <a:t>This is matched to the Storybooks children read in school and are used for extra practice. They include many of the same reading activities that we use in class and include parent guidance.</a:t>
            </a:r>
          </a:p>
          <a:p>
            <a:pPr marL="0" lvl="0" indent="0">
              <a:lnSpc>
                <a:spcPct val="110000"/>
              </a:lnSpc>
              <a:buNone/>
            </a:pPr>
            <a:endParaRPr lang="en-GB" sz="7200" dirty="0" smtClean="0">
              <a:solidFill>
                <a:schemeClr val="bg1"/>
              </a:solidFill>
              <a:latin typeface="+mj-lt"/>
              <a:ea typeface="Calibri" panose="020F0502020204030204" pitchFamily="34" charset="0"/>
              <a:cs typeface="Calibri" panose="020F0502020204030204" pitchFamily="34" charset="0"/>
            </a:endParaRPr>
          </a:p>
          <a:p>
            <a:pPr>
              <a:lnSpc>
                <a:spcPct val="110000"/>
              </a:lnSpc>
            </a:pPr>
            <a:r>
              <a:rPr lang="en-GB" sz="7200" b="1" dirty="0" smtClean="0">
                <a:solidFill>
                  <a:schemeClr val="bg1"/>
                </a:solidFill>
                <a:latin typeface="+mj-lt"/>
                <a:ea typeface="Calibri" panose="020F0502020204030204" pitchFamily="34" charset="0"/>
                <a:cs typeface="Calibri" panose="020F0502020204030204" pitchFamily="34" charset="0"/>
              </a:rPr>
              <a:t> A </a:t>
            </a:r>
            <a:r>
              <a:rPr lang="en-GB" sz="7200" b="1" dirty="0">
                <a:solidFill>
                  <a:schemeClr val="bg1"/>
                </a:solidFill>
                <a:latin typeface="+mj-lt"/>
                <a:ea typeface="Calibri" panose="020F0502020204030204" pitchFamily="34" charset="0"/>
                <a:cs typeface="Calibri" panose="020F0502020204030204" pitchFamily="34" charset="0"/>
              </a:rPr>
              <a:t>picture book from the school library </a:t>
            </a:r>
            <a:r>
              <a:rPr lang="en-GB" sz="7200" dirty="0">
                <a:solidFill>
                  <a:schemeClr val="bg1"/>
                </a:solidFill>
                <a:latin typeface="+mj-lt"/>
                <a:ea typeface="Calibri" panose="020F0502020204030204" pitchFamily="34" charset="0"/>
                <a:cs typeface="Calibri" panose="020F0502020204030204" pitchFamily="34" charset="0"/>
              </a:rPr>
              <a:t>– Chosen by your child to take home to read with an adult. They are not expected to read the story themselves</a:t>
            </a:r>
          </a:p>
          <a:p>
            <a:endParaRPr lang="en-GB" dirty="0">
              <a:solidFill>
                <a:schemeClr val="bg1"/>
              </a:solidFill>
              <a:latin typeface="+mj-lt"/>
              <a:ea typeface="Calibri" panose="020F0502020204030204" pitchFamily="34" charset="0"/>
              <a:cs typeface="Calibri" panose="020F0502020204030204" pitchFamily="34" charset="0"/>
            </a:endParaRPr>
          </a:p>
        </p:txBody>
      </p:sp>
      <p:sp>
        <p:nvSpPr>
          <p:cNvPr id="4" name="Title 1"/>
          <p:cNvSpPr txBox="1">
            <a:spLocks/>
          </p:cNvSpPr>
          <p:nvPr/>
        </p:nvSpPr>
        <p:spPr>
          <a:xfrm>
            <a:off x="2871769" y="220132"/>
            <a:ext cx="8313467"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dirty="0">
                <a:solidFill>
                  <a:schemeClr val="bg1"/>
                </a:solidFill>
                <a:latin typeface="+mn-lt"/>
              </a:rPr>
              <a:t>What books will my child bring home to read?</a:t>
            </a:r>
            <a:endParaRPr lang="en-GB" dirty="0">
              <a:solidFill>
                <a:schemeClr val="bg1"/>
              </a:solidFill>
              <a:latin typeface="+mn-lt"/>
            </a:endParaRPr>
          </a:p>
        </p:txBody>
      </p:sp>
      <p:pic>
        <p:nvPicPr>
          <p:cNvPr id="5" name="Picture 4" descr="cid:4EA3DFAA-AEC1-4681-8586-7D4881D2B9F6"/>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20572" y="108397"/>
            <a:ext cx="1146409" cy="898365"/>
          </a:xfrm>
          <a:prstGeom prst="rect">
            <a:avLst/>
          </a:prstGeom>
          <a:noFill/>
          <a:ln>
            <a:noFill/>
          </a:ln>
        </p:spPr>
      </p:pic>
    </p:spTree>
    <p:extLst>
      <p:ext uri="{BB962C8B-B14F-4D97-AF65-F5344CB8AC3E}">
        <p14:creationId xmlns:p14="http://schemas.microsoft.com/office/powerpoint/2010/main" val="2746842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619" y="255539"/>
            <a:ext cx="9760688" cy="1507067"/>
          </a:xfrm>
        </p:spPr>
        <p:txBody>
          <a:bodyPr>
            <a:normAutofit/>
          </a:bodyPr>
          <a:lstStyle/>
          <a:p>
            <a:pPr algn="ctr"/>
            <a:r>
              <a:rPr lang="en-GB" sz="4000" b="1" dirty="0">
                <a:solidFill>
                  <a:schemeClr val="bg1"/>
                </a:solidFill>
              </a:rPr>
              <a:t>How can I help my with reading and writing at home?</a:t>
            </a:r>
          </a:p>
        </p:txBody>
      </p:sp>
      <p:sp>
        <p:nvSpPr>
          <p:cNvPr id="3" name="Content Placeholder 2"/>
          <p:cNvSpPr>
            <a:spLocks noGrp="1"/>
          </p:cNvSpPr>
          <p:nvPr>
            <p:ph idx="1"/>
          </p:nvPr>
        </p:nvSpPr>
        <p:spPr>
          <a:xfrm>
            <a:off x="484985" y="1864188"/>
            <a:ext cx="10537970" cy="3615267"/>
          </a:xfrm>
        </p:spPr>
        <p:txBody>
          <a:bodyPr>
            <a:normAutofit fontScale="85000" lnSpcReduction="20000"/>
          </a:bodyPr>
          <a:lstStyle/>
          <a:p>
            <a:pPr marL="0" indent="0">
              <a:buNone/>
            </a:pPr>
            <a:r>
              <a:rPr lang="en-GB" dirty="0"/>
              <a:t> </a:t>
            </a:r>
            <a:r>
              <a:rPr lang="en-GB" dirty="0">
                <a:solidFill>
                  <a:schemeClr val="bg1"/>
                </a:solidFill>
              </a:rPr>
              <a:t>Here are the top four things you can do.</a:t>
            </a:r>
          </a:p>
          <a:p>
            <a:pPr lvl="0"/>
            <a:r>
              <a:rPr lang="en-GB" dirty="0">
                <a:solidFill>
                  <a:schemeClr val="bg1"/>
                </a:solidFill>
              </a:rPr>
              <a:t>Ask your child to practise reading the Speed Sounds (in their speed sound book) speedily </a:t>
            </a:r>
          </a:p>
          <a:p>
            <a:pPr lvl="0"/>
            <a:r>
              <a:rPr lang="en-GB" dirty="0">
                <a:solidFill>
                  <a:schemeClr val="bg1"/>
                </a:solidFill>
              </a:rPr>
              <a:t>Ask your child to read and blend the words in the sound blending book.</a:t>
            </a:r>
          </a:p>
          <a:p>
            <a:pPr lvl="0"/>
            <a:r>
              <a:rPr lang="en-GB" dirty="0">
                <a:solidFill>
                  <a:schemeClr val="bg1"/>
                </a:solidFill>
              </a:rPr>
              <a:t>Ask your child to read the ditties.</a:t>
            </a:r>
          </a:p>
          <a:p>
            <a:pPr lvl="0"/>
            <a:r>
              <a:rPr lang="en-US" dirty="0">
                <a:solidFill>
                  <a:schemeClr val="bg1"/>
                </a:solidFill>
              </a:rPr>
              <a:t>Listen to your child read their </a:t>
            </a:r>
            <a:r>
              <a:rPr lang="en-US" i="1" dirty="0">
                <a:solidFill>
                  <a:schemeClr val="bg1"/>
                </a:solidFill>
              </a:rPr>
              <a:t>Read Write Inc.</a:t>
            </a:r>
            <a:r>
              <a:rPr lang="en-US" dirty="0">
                <a:solidFill>
                  <a:schemeClr val="bg1"/>
                </a:solidFill>
              </a:rPr>
              <a:t> Storybook </a:t>
            </a:r>
            <a:r>
              <a:rPr lang="en-US" b="1" dirty="0">
                <a:solidFill>
                  <a:schemeClr val="bg1"/>
                </a:solidFill>
              </a:rPr>
              <a:t>every day </a:t>
            </a:r>
            <a:endParaRPr lang="en-GB" b="1" dirty="0">
              <a:solidFill>
                <a:schemeClr val="bg1"/>
              </a:solidFill>
            </a:endParaRPr>
          </a:p>
          <a:p>
            <a:pPr lvl="0"/>
            <a:r>
              <a:rPr lang="en-US" dirty="0">
                <a:solidFill>
                  <a:schemeClr val="bg1"/>
                </a:solidFill>
              </a:rPr>
              <a:t>Practise reading Green and Red Words in the Storybook </a:t>
            </a:r>
            <a:r>
              <a:rPr lang="en-US" b="1" dirty="0">
                <a:solidFill>
                  <a:schemeClr val="bg1"/>
                </a:solidFill>
              </a:rPr>
              <a:t>speedily</a:t>
            </a:r>
          </a:p>
          <a:p>
            <a:r>
              <a:rPr lang="en-US" dirty="0">
                <a:solidFill>
                  <a:schemeClr val="bg1"/>
                </a:solidFill>
              </a:rPr>
              <a:t>Carry on reading stories to your child every day and share the picture books/books sent home</a:t>
            </a:r>
            <a:endParaRPr lang="en-US" b="1" dirty="0">
              <a:solidFill>
                <a:schemeClr val="bg1"/>
              </a:solidFill>
            </a:endParaRPr>
          </a:p>
          <a:p>
            <a:pPr marL="0" indent="0">
              <a:buNone/>
            </a:pPr>
            <a:endParaRPr lang="en-US" b="1" dirty="0">
              <a:solidFill>
                <a:schemeClr val="bg1"/>
              </a:solidFill>
            </a:endParaRPr>
          </a:p>
          <a:p>
            <a:pPr marL="0" indent="0">
              <a:buNone/>
            </a:pPr>
            <a:r>
              <a:rPr lang="en-US" b="1" dirty="0">
                <a:solidFill>
                  <a:schemeClr val="bg1"/>
                </a:solidFill>
              </a:rPr>
              <a:t>One of the most important things you can do as a parent at home is read </a:t>
            </a:r>
            <a:r>
              <a:rPr lang="en-US" b="1" i="1" dirty="0">
                <a:solidFill>
                  <a:schemeClr val="bg1"/>
                </a:solidFill>
              </a:rPr>
              <a:t>to</a:t>
            </a:r>
            <a:r>
              <a:rPr lang="en-US" b="1" dirty="0">
                <a:solidFill>
                  <a:schemeClr val="bg1"/>
                </a:solidFill>
              </a:rPr>
              <a:t> your child. </a:t>
            </a:r>
            <a:r>
              <a:rPr lang="en-GB" b="1" dirty="0">
                <a:solidFill>
                  <a:schemeClr val="bg1"/>
                </a:solidFill>
              </a:rPr>
              <a:t>Loving stories is important because children who love stories want to read stories for themselves. Children who read a lot become better readers.</a:t>
            </a:r>
          </a:p>
          <a:p>
            <a:endParaRPr lang="en-GB" dirty="0">
              <a:solidFill>
                <a:schemeClr val="bg1"/>
              </a:solidFill>
            </a:endParaRPr>
          </a:p>
        </p:txBody>
      </p:sp>
      <p:pic>
        <p:nvPicPr>
          <p:cNvPr id="4" name="Picture 3" descr="cid:4EA3DFAA-AEC1-4681-8586-7D4881D2B9F6"/>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20572" y="108397"/>
            <a:ext cx="1146409" cy="898365"/>
          </a:xfrm>
          <a:prstGeom prst="rect">
            <a:avLst/>
          </a:prstGeom>
          <a:noFill/>
          <a:ln>
            <a:noFill/>
          </a:ln>
        </p:spPr>
      </p:pic>
    </p:spTree>
    <p:extLst>
      <p:ext uri="{BB962C8B-B14F-4D97-AF65-F5344CB8AC3E}">
        <p14:creationId xmlns:p14="http://schemas.microsoft.com/office/powerpoint/2010/main" val="3785826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1139193" cy="5906385"/>
          </a:xfrm>
        </p:spPr>
        <p:txBody>
          <a:bodyPr>
            <a:normAutofit/>
          </a:bodyPr>
          <a:lstStyle/>
          <a:p>
            <a:pPr marL="0" indent="0" algn="ctr">
              <a:buNone/>
            </a:pPr>
            <a:r>
              <a:rPr lang="en-GB" sz="5400" dirty="0">
                <a:solidFill>
                  <a:schemeClr val="bg1"/>
                </a:solidFill>
              </a:rPr>
              <a:t>Thank you</a:t>
            </a:r>
          </a:p>
        </p:txBody>
      </p:sp>
      <p:pic>
        <p:nvPicPr>
          <p:cNvPr id="4" name="Picture 3" descr="cid:4EA3DFAA-AEC1-4681-8586-7D4881D2B9F6"/>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20572" y="108397"/>
            <a:ext cx="1146409" cy="898365"/>
          </a:xfrm>
          <a:prstGeom prst="rect">
            <a:avLst/>
          </a:prstGeom>
          <a:noFill/>
          <a:ln>
            <a:noFill/>
          </a:ln>
        </p:spPr>
      </p:pic>
    </p:spTree>
    <p:extLst>
      <p:ext uri="{BB962C8B-B14F-4D97-AF65-F5344CB8AC3E}">
        <p14:creationId xmlns:p14="http://schemas.microsoft.com/office/powerpoint/2010/main" val="973810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11043500" cy="1507067"/>
          </a:xfrm>
        </p:spPr>
        <p:txBody>
          <a:bodyPr>
            <a:normAutofit fontScale="90000"/>
          </a:bodyPr>
          <a:lstStyle/>
          <a:p>
            <a:pPr algn="ctr"/>
            <a:r>
              <a:rPr lang="en-GB" sz="4800" b="1" u="sng" dirty="0">
                <a:solidFill>
                  <a:schemeClr val="bg1"/>
                </a:solidFill>
                <a:latin typeface="+mn-lt"/>
              </a:rPr>
              <a:t>RWI IS A Government approved Synthetic Phonic Scheme</a:t>
            </a:r>
          </a:p>
        </p:txBody>
      </p:sp>
      <p:sp>
        <p:nvSpPr>
          <p:cNvPr id="3" name="Content Placeholder 2"/>
          <p:cNvSpPr>
            <a:spLocks noGrp="1"/>
          </p:cNvSpPr>
          <p:nvPr>
            <p:ph idx="1"/>
          </p:nvPr>
        </p:nvSpPr>
        <p:spPr>
          <a:xfrm>
            <a:off x="1856510" y="164533"/>
            <a:ext cx="9402618" cy="904542"/>
          </a:xfrm>
        </p:spPr>
        <p:txBody>
          <a:bodyPr>
            <a:normAutofit fontScale="77500" lnSpcReduction="20000"/>
          </a:bodyPr>
          <a:lstStyle/>
          <a:p>
            <a:pPr marL="0" indent="0">
              <a:buNone/>
            </a:pPr>
            <a:r>
              <a:rPr lang="en-GB" sz="4000" b="1" dirty="0">
                <a:solidFill>
                  <a:schemeClr val="bg1"/>
                </a:solidFill>
              </a:rPr>
              <a:t>We follow the </a:t>
            </a:r>
            <a:r>
              <a:rPr lang="en-GB" sz="4000" b="1" dirty="0">
                <a:solidFill>
                  <a:srgbClr val="FF0000"/>
                </a:solidFill>
              </a:rPr>
              <a:t>R</a:t>
            </a:r>
            <a:r>
              <a:rPr lang="en-GB" sz="4000" b="1" dirty="0">
                <a:solidFill>
                  <a:schemeClr val="bg1"/>
                </a:solidFill>
              </a:rPr>
              <a:t>ead</a:t>
            </a:r>
            <a:r>
              <a:rPr lang="en-GB" sz="4000" b="1" dirty="0"/>
              <a:t> </a:t>
            </a:r>
            <a:r>
              <a:rPr lang="en-GB" sz="4000" b="1" dirty="0">
                <a:solidFill>
                  <a:srgbClr val="FF0000"/>
                </a:solidFill>
              </a:rPr>
              <a:t>W</a:t>
            </a:r>
            <a:r>
              <a:rPr lang="en-GB" sz="4000" b="1" dirty="0">
                <a:solidFill>
                  <a:schemeClr val="bg1"/>
                </a:solidFill>
              </a:rPr>
              <a:t>rite</a:t>
            </a:r>
            <a:r>
              <a:rPr lang="en-GB" sz="4000" b="1" dirty="0"/>
              <a:t> </a:t>
            </a:r>
            <a:r>
              <a:rPr lang="en-GB" sz="4000" b="1" dirty="0" err="1">
                <a:solidFill>
                  <a:srgbClr val="FF0000"/>
                </a:solidFill>
              </a:rPr>
              <a:t>I</a:t>
            </a:r>
            <a:r>
              <a:rPr lang="en-GB" sz="4000" b="1" dirty="0" err="1">
                <a:solidFill>
                  <a:schemeClr val="bg1"/>
                </a:solidFill>
              </a:rPr>
              <a:t>nc</a:t>
            </a:r>
            <a:r>
              <a:rPr lang="en-GB" sz="4000" b="1" dirty="0">
                <a:solidFill>
                  <a:schemeClr val="bg1"/>
                </a:solidFill>
              </a:rPr>
              <a:t>  Programme     </a:t>
            </a:r>
            <a:r>
              <a:rPr lang="en-GB" sz="4000" b="1" dirty="0">
                <a:solidFill>
                  <a:srgbClr val="FF0000"/>
                </a:solidFill>
              </a:rPr>
              <a:t>RWI</a:t>
            </a:r>
          </a:p>
        </p:txBody>
      </p:sp>
      <p:sp>
        <p:nvSpPr>
          <p:cNvPr id="4" name="Rectangle 3"/>
          <p:cNvSpPr/>
          <p:nvPr/>
        </p:nvSpPr>
        <p:spPr>
          <a:xfrm>
            <a:off x="948575" y="3631962"/>
            <a:ext cx="6200370" cy="646331"/>
          </a:xfrm>
          <a:prstGeom prst="rect">
            <a:avLst/>
          </a:prstGeom>
        </p:spPr>
        <p:txBody>
          <a:bodyPr wrap="square">
            <a:spAutoFit/>
          </a:bodyPr>
          <a:lstStyle/>
          <a:p>
            <a:endParaRPr lang="en-GB" dirty="0"/>
          </a:p>
          <a:p>
            <a:endParaRPr lang="en-GB" dirty="0"/>
          </a:p>
        </p:txBody>
      </p:sp>
      <p:sp>
        <p:nvSpPr>
          <p:cNvPr id="5" name="Rectangle 4"/>
          <p:cNvSpPr/>
          <p:nvPr/>
        </p:nvSpPr>
        <p:spPr>
          <a:xfrm>
            <a:off x="684212" y="1998988"/>
            <a:ext cx="10076151" cy="1200329"/>
          </a:xfrm>
          <a:prstGeom prst="rect">
            <a:avLst/>
          </a:prstGeom>
        </p:spPr>
        <p:txBody>
          <a:bodyPr wrap="square">
            <a:spAutoFit/>
          </a:bodyPr>
          <a:lstStyle/>
          <a:p>
            <a:r>
              <a:rPr lang="en-GB" dirty="0">
                <a:solidFill>
                  <a:srgbClr val="000000"/>
                </a:solidFill>
              </a:rPr>
              <a:t>RWI is a complete phonics programme which helps all children learn to read fluently and at speed so they can focus on developing their skills in comprehension, vocabulary and spelling. The programme is designed for children aged 4-7 but we continue teaching RWI to children beyond the age of 7 if they still need support with their reading.</a:t>
            </a:r>
            <a:endParaRPr lang="en-GB" dirty="0"/>
          </a:p>
        </p:txBody>
      </p:sp>
      <p:pic>
        <p:nvPicPr>
          <p:cNvPr id="6" name="Picture 5" descr="cid:4EA3DFAA-AEC1-4681-8586-7D4881D2B9F6"/>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20572" y="108397"/>
            <a:ext cx="1146409" cy="898365"/>
          </a:xfrm>
          <a:prstGeom prst="rect">
            <a:avLst/>
          </a:prstGeom>
          <a:noFill/>
          <a:ln>
            <a:noFill/>
          </a:ln>
        </p:spPr>
      </p:pic>
      <p:sp>
        <p:nvSpPr>
          <p:cNvPr id="7" name="Rectangle 6"/>
          <p:cNvSpPr/>
          <p:nvPr/>
        </p:nvSpPr>
        <p:spPr>
          <a:xfrm>
            <a:off x="2166730" y="3482899"/>
            <a:ext cx="6977270" cy="646331"/>
          </a:xfrm>
          <a:prstGeom prst="rect">
            <a:avLst/>
          </a:prstGeom>
        </p:spPr>
        <p:txBody>
          <a:bodyPr wrap="square">
            <a:spAutoFit/>
          </a:bodyPr>
          <a:lstStyle/>
          <a:p>
            <a:r>
              <a:rPr lang="en-GB" dirty="0">
                <a:hlinkClick r:id="rId4"/>
              </a:rPr>
              <a:t>https://</a:t>
            </a:r>
            <a:r>
              <a:rPr lang="en-GB" dirty="0" smtClean="0">
                <a:hlinkClick r:id="rId4"/>
              </a:rPr>
              <a:t>www.youtube.com/watch?v=MbWIujM1WGM</a:t>
            </a:r>
            <a:endParaRPr lang="en-GB" dirty="0" smtClean="0"/>
          </a:p>
          <a:p>
            <a:endParaRPr lang="en-GB" dirty="0"/>
          </a:p>
        </p:txBody>
      </p:sp>
    </p:spTree>
    <p:extLst>
      <p:ext uri="{BB962C8B-B14F-4D97-AF65-F5344CB8AC3E}">
        <p14:creationId xmlns:p14="http://schemas.microsoft.com/office/powerpoint/2010/main" val="3889058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019" y="121912"/>
            <a:ext cx="10912763" cy="1016338"/>
          </a:xfrm>
        </p:spPr>
        <p:txBody>
          <a:bodyPr>
            <a:normAutofit/>
          </a:bodyPr>
          <a:lstStyle/>
          <a:p>
            <a:pPr algn="ctr"/>
            <a:r>
              <a:rPr lang="en-GB" sz="2400" dirty="0">
                <a:solidFill>
                  <a:schemeClr val="bg1"/>
                </a:solidFill>
                <a:cs typeface="Calibri" panose="020F0502020204030204" pitchFamily="34" charset="0"/>
              </a:rPr>
              <a:t>In Reception, we Begin with </a:t>
            </a:r>
            <a:r>
              <a:rPr lang="en-GB" sz="2400" b="1" dirty="0">
                <a:solidFill>
                  <a:schemeClr val="bg1"/>
                </a:solidFill>
                <a:cs typeface="Calibri" panose="020F0502020204030204" pitchFamily="34" charset="0"/>
              </a:rPr>
              <a:t>Set One speed Sounds</a:t>
            </a:r>
          </a:p>
        </p:txBody>
      </p:sp>
      <p:pic>
        <p:nvPicPr>
          <p:cNvPr id="4" name="Picture 3"/>
          <p:cNvPicPr>
            <a:picLocks noChangeAspect="1"/>
          </p:cNvPicPr>
          <p:nvPr/>
        </p:nvPicPr>
        <p:blipFill>
          <a:blip r:embed="rId2"/>
          <a:stretch>
            <a:fillRect/>
          </a:stretch>
        </p:blipFill>
        <p:spPr>
          <a:xfrm>
            <a:off x="3591838" y="2338579"/>
            <a:ext cx="5201558" cy="3117679"/>
          </a:xfrm>
          <a:prstGeom prst="rect">
            <a:avLst/>
          </a:prstGeom>
        </p:spPr>
      </p:pic>
      <p:pic>
        <p:nvPicPr>
          <p:cNvPr id="6" name="Picture 5"/>
          <p:cNvPicPr>
            <a:picLocks noChangeAspect="1"/>
          </p:cNvPicPr>
          <p:nvPr/>
        </p:nvPicPr>
        <p:blipFill>
          <a:blip r:embed="rId3"/>
          <a:stretch>
            <a:fillRect/>
          </a:stretch>
        </p:blipFill>
        <p:spPr>
          <a:xfrm>
            <a:off x="415112" y="2804364"/>
            <a:ext cx="3000547" cy="2324968"/>
          </a:xfrm>
          <a:prstGeom prst="rect">
            <a:avLst/>
          </a:prstGeom>
        </p:spPr>
      </p:pic>
      <p:sp>
        <p:nvSpPr>
          <p:cNvPr id="9" name="Rectangle 8"/>
          <p:cNvSpPr/>
          <p:nvPr/>
        </p:nvSpPr>
        <p:spPr>
          <a:xfrm>
            <a:off x="547934" y="1138250"/>
            <a:ext cx="7857157" cy="1200329"/>
          </a:xfrm>
          <a:prstGeom prst="rect">
            <a:avLst/>
          </a:prstGeom>
        </p:spPr>
        <p:txBody>
          <a:bodyPr wrap="square">
            <a:spAutoFit/>
          </a:bodyPr>
          <a:lstStyle/>
          <a:p>
            <a:r>
              <a:rPr lang="en-GB" dirty="0">
                <a:solidFill>
                  <a:schemeClr val="bg1"/>
                </a:solidFill>
                <a:latin typeface="+mj-lt"/>
                <a:cs typeface="Calibri" panose="020F0502020204030204" pitchFamily="34" charset="0"/>
              </a:rPr>
              <a:t>In Reception, your will child learn the first thirty one sounds. We call these Set One Sounds.</a:t>
            </a:r>
          </a:p>
          <a:p>
            <a:r>
              <a:rPr lang="en-GB" dirty="0">
                <a:solidFill>
                  <a:schemeClr val="bg1"/>
                </a:solidFill>
                <a:latin typeface="+mj-lt"/>
                <a:cs typeface="Calibri" panose="020F0502020204030204" pitchFamily="34" charset="0"/>
              </a:rPr>
              <a:t>Each child will have their own sound book that they will bring home each evening to practise the sound they have learnt that day. </a:t>
            </a:r>
            <a:endParaRPr lang="en-GB" dirty="0">
              <a:solidFill>
                <a:schemeClr val="bg1"/>
              </a:solidFill>
              <a:latin typeface="+mj-lt"/>
              <a:cs typeface="Calibri" panose="020F0502020204030204" pitchFamily="34" charset="0"/>
              <a:hlinkClick r:id="rId4"/>
            </a:endParaRPr>
          </a:p>
        </p:txBody>
      </p:sp>
      <p:pic>
        <p:nvPicPr>
          <p:cNvPr id="3" name="Picture 2"/>
          <p:cNvPicPr>
            <a:picLocks noChangeAspect="1"/>
          </p:cNvPicPr>
          <p:nvPr/>
        </p:nvPicPr>
        <p:blipFill>
          <a:blip r:embed="rId5"/>
          <a:stretch>
            <a:fillRect/>
          </a:stretch>
        </p:blipFill>
        <p:spPr>
          <a:xfrm>
            <a:off x="9405513" y="1285590"/>
            <a:ext cx="2043482" cy="1918521"/>
          </a:xfrm>
          <a:prstGeom prst="rect">
            <a:avLst/>
          </a:prstGeom>
        </p:spPr>
      </p:pic>
      <p:pic>
        <p:nvPicPr>
          <p:cNvPr id="5" name="Picture 4"/>
          <p:cNvPicPr>
            <a:picLocks noChangeAspect="1"/>
          </p:cNvPicPr>
          <p:nvPr/>
        </p:nvPicPr>
        <p:blipFill>
          <a:blip r:embed="rId6"/>
          <a:stretch>
            <a:fillRect/>
          </a:stretch>
        </p:blipFill>
        <p:spPr>
          <a:xfrm>
            <a:off x="9899945" y="3351451"/>
            <a:ext cx="1937355" cy="2689164"/>
          </a:xfrm>
          <a:prstGeom prst="rect">
            <a:avLst/>
          </a:prstGeom>
        </p:spPr>
      </p:pic>
      <p:pic>
        <p:nvPicPr>
          <p:cNvPr id="7" name="Picture 6"/>
          <p:cNvPicPr>
            <a:picLocks noChangeAspect="1"/>
          </p:cNvPicPr>
          <p:nvPr/>
        </p:nvPicPr>
        <p:blipFill>
          <a:blip r:embed="rId7"/>
          <a:stretch>
            <a:fillRect/>
          </a:stretch>
        </p:blipFill>
        <p:spPr>
          <a:xfrm>
            <a:off x="7766682" y="4892274"/>
            <a:ext cx="1923329" cy="1608888"/>
          </a:xfrm>
          <a:prstGeom prst="rect">
            <a:avLst/>
          </a:prstGeom>
        </p:spPr>
      </p:pic>
      <p:sp>
        <p:nvSpPr>
          <p:cNvPr id="8" name="TextBox 7"/>
          <p:cNvSpPr txBox="1"/>
          <p:nvPr/>
        </p:nvSpPr>
        <p:spPr>
          <a:xfrm>
            <a:off x="415112" y="5456258"/>
            <a:ext cx="2697543" cy="646331"/>
          </a:xfrm>
          <a:prstGeom prst="rect">
            <a:avLst/>
          </a:prstGeom>
          <a:noFill/>
        </p:spPr>
        <p:txBody>
          <a:bodyPr wrap="square" rtlCol="0">
            <a:spAutoFit/>
          </a:bodyPr>
          <a:lstStyle/>
          <a:p>
            <a:r>
              <a:rPr lang="en-GB" dirty="0">
                <a:solidFill>
                  <a:schemeClr val="bg1"/>
                </a:solidFill>
                <a:latin typeface="+mj-lt"/>
                <a:cs typeface="Calibri" panose="020F0502020204030204" pitchFamily="34" charset="0"/>
              </a:rPr>
              <a:t>This is the order that the sounds are taugh</a:t>
            </a:r>
            <a:r>
              <a:rPr lang="en-GB" dirty="0">
                <a:latin typeface="+mj-lt"/>
                <a:cs typeface="Calibri" panose="020F0502020204030204" pitchFamily="34" charset="0"/>
              </a:rPr>
              <a:t>t</a:t>
            </a:r>
          </a:p>
        </p:txBody>
      </p:sp>
      <p:pic>
        <p:nvPicPr>
          <p:cNvPr id="10" name="Picture 9" descr="cid:4EA3DFAA-AEC1-4681-8586-7D4881D2B9F6"/>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220572" y="108397"/>
            <a:ext cx="1146409" cy="898365"/>
          </a:xfrm>
          <a:prstGeom prst="rect">
            <a:avLst/>
          </a:prstGeom>
          <a:noFill/>
          <a:ln>
            <a:noFill/>
          </a:ln>
        </p:spPr>
      </p:pic>
    </p:spTree>
    <p:extLst>
      <p:ext uri="{BB962C8B-B14F-4D97-AF65-F5344CB8AC3E}">
        <p14:creationId xmlns:p14="http://schemas.microsoft.com/office/powerpoint/2010/main" val="3560532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74982" y="652041"/>
            <a:ext cx="5692988" cy="2815060"/>
          </a:xfrm>
          <a:prstGeom prst="rect">
            <a:avLst/>
          </a:prstGeom>
        </p:spPr>
      </p:pic>
      <p:pic>
        <p:nvPicPr>
          <p:cNvPr id="11" name="Picture 10"/>
          <p:cNvPicPr>
            <a:picLocks noChangeAspect="1"/>
          </p:cNvPicPr>
          <p:nvPr/>
        </p:nvPicPr>
        <p:blipFill>
          <a:blip r:embed="rId3"/>
          <a:stretch>
            <a:fillRect/>
          </a:stretch>
        </p:blipFill>
        <p:spPr>
          <a:xfrm>
            <a:off x="167387" y="5241131"/>
            <a:ext cx="1864613" cy="1444792"/>
          </a:xfrm>
          <a:prstGeom prst="rect">
            <a:avLst/>
          </a:prstGeom>
        </p:spPr>
      </p:pic>
      <p:sp>
        <p:nvSpPr>
          <p:cNvPr id="2" name="TextBox 1"/>
          <p:cNvSpPr txBox="1"/>
          <p:nvPr/>
        </p:nvSpPr>
        <p:spPr>
          <a:xfrm>
            <a:off x="8013699" y="469900"/>
            <a:ext cx="3845355" cy="4524315"/>
          </a:xfrm>
          <a:prstGeom prst="rect">
            <a:avLst/>
          </a:prstGeom>
          <a:noFill/>
        </p:spPr>
        <p:txBody>
          <a:bodyPr wrap="square" rtlCol="0">
            <a:spAutoFit/>
          </a:bodyPr>
          <a:lstStyle/>
          <a:p>
            <a:r>
              <a:rPr lang="en-GB" sz="2400" dirty="0">
                <a:solidFill>
                  <a:schemeClr val="bg1"/>
                </a:solidFill>
                <a:latin typeface="+mj-lt"/>
                <a:cs typeface="Calibri" panose="020F0502020204030204" pitchFamily="34" charset="0"/>
              </a:rPr>
              <a:t>Children will learn that we</a:t>
            </a:r>
          </a:p>
          <a:p>
            <a:endParaRPr lang="en-GB" sz="2400" dirty="0">
              <a:solidFill>
                <a:schemeClr val="bg1"/>
              </a:solidFill>
              <a:latin typeface="+mj-lt"/>
              <a:cs typeface="Calibri" panose="020F0502020204030204" pitchFamily="34" charset="0"/>
            </a:endParaRPr>
          </a:p>
          <a:p>
            <a:pPr marL="342900" indent="-342900">
              <a:buFont typeface="Arial" panose="020B0604020202020204" pitchFamily="34" charset="0"/>
              <a:buChar char="•"/>
            </a:pPr>
            <a:r>
              <a:rPr lang="en-GB" sz="2400" dirty="0">
                <a:solidFill>
                  <a:schemeClr val="bg1"/>
                </a:solidFill>
                <a:latin typeface="+mj-lt"/>
                <a:cs typeface="Calibri" panose="020F0502020204030204" pitchFamily="34" charset="0"/>
              </a:rPr>
              <a:t>Stretch some sounds, </a:t>
            </a:r>
            <a:r>
              <a:rPr lang="en-GB" sz="2400" dirty="0" err="1">
                <a:solidFill>
                  <a:schemeClr val="bg1"/>
                </a:solidFill>
                <a:latin typeface="+mj-lt"/>
                <a:cs typeface="Calibri" panose="020F0502020204030204" pitchFamily="34" charset="0"/>
              </a:rPr>
              <a:t>mmmm,fffffff,lllllllll</a:t>
            </a:r>
            <a:endParaRPr lang="en-GB" sz="2400" dirty="0">
              <a:solidFill>
                <a:schemeClr val="bg1"/>
              </a:solidFill>
              <a:latin typeface="+mj-lt"/>
              <a:cs typeface="Calibri" panose="020F0502020204030204" pitchFamily="34" charset="0"/>
            </a:endParaRPr>
          </a:p>
          <a:p>
            <a:pPr marL="342900" indent="-342900">
              <a:buFont typeface="Arial" panose="020B0604020202020204" pitchFamily="34" charset="0"/>
              <a:buChar char="•"/>
            </a:pPr>
            <a:r>
              <a:rPr lang="en-GB" sz="2400" dirty="0">
                <a:solidFill>
                  <a:schemeClr val="bg1"/>
                </a:solidFill>
                <a:latin typeface="+mj-lt"/>
                <a:cs typeface="Calibri" panose="020F0502020204030204" pitchFamily="34" charset="0"/>
              </a:rPr>
              <a:t>Bounce some sounds</a:t>
            </a:r>
          </a:p>
          <a:p>
            <a:r>
              <a:rPr lang="en-GB" sz="2400" dirty="0">
                <a:solidFill>
                  <a:schemeClr val="bg1"/>
                </a:solidFill>
                <a:latin typeface="+mj-lt"/>
                <a:cs typeface="Calibri" panose="020F0502020204030204" pitchFamily="34" charset="0"/>
              </a:rPr>
              <a:t>     0000,eeee,,ccccc</a:t>
            </a:r>
          </a:p>
          <a:p>
            <a:endParaRPr lang="en-GB" sz="2400" dirty="0">
              <a:solidFill>
                <a:schemeClr val="bg1"/>
              </a:solidFill>
              <a:latin typeface="+mj-lt"/>
              <a:cs typeface="Calibri" panose="020F0502020204030204" pitchFamily="34" charset="0"/>
            </a:endParaRPr>
          </a:p>
          <a:p>
            <a:r>
              <a:rPr lang="en-GB" sz="2400" dirty="0">
                <a:solidFill>
                  <a:schemeClr val="bg1"/>
                </a:solidFill>
                <a:latin typeface="+mj-lt"/>
                <a:cs typeface="Calibri" panose="020F0502020204030204" pitchFamily="34" charset="0"/>
              </a:rPr>
              <a:t>We use pure sounds to make it easier for the children to learn to blend.</a:t>
            </a:r>
          </a:p>
        </p:txBody>
      </p:sp>
      <p:sp>
        <p:nvSpPr>
          <p:cNvPr id="3" name="TextBox 2"/>
          <p:cNvSpPr txBox="1"/>
          <p:nvPr/>
        </p:nvSpPr>
        <p:spPr>
          <a:xfrm>
            <a:off x="2477729" y="3655387"/>
            <a:ext cx="5090241" cy="2677656"/>
          </a:xfrm>
          <a:prstGeom prst="rect">
            <a:avLst/>
          </a:prstGeom>
          <a:noFill/>
        </p:spPr>
        <p:txBody>
          <a:bodyPr wrap="square" rtlCol="0">
            <a:spAutoFit/>
          </a:bodyPr>
          <a:lstStyle/>
          <a:p>
            <a:r>
              <a:rPr lang="en-GB" sz="2800" dirty="0">
                <a:solidFill>
                  <a:schemeClr val="bg1"/>
                </a:solidFill>
                <a:latin typeface="Calibri" panose="020F0502020204030204" pitchFamily="34" charset="0"/>
                <a:ea typeface="Calibri" panose="020F0502020204030204" pitchFamily="34" charset="0"/>
                <a:cs typeface="Calibri" panose="020F0502020204030204" pitchFamily="34" charset="0"/>
              </a:rPr>
              <a:t>During a daily phonics lesson we want children to </a:t>
            </a:r>
          </a:p>
          <a:p>
            <a:r>
              <a:rPr lang="en-GB" sz="2800" b="1" dirty="0">
                <a:solidFill>
                  <a:schemeClr val="bg1"/>
                </a:solidFill>
                <a:latin typeface="Calibri" panose="020F0502020204030204" pitchFamily="34" charset="0"/>
                <a:ea typeface="Calibri" panose="020F0502020204030204" pitchFamily="34" charset="0"/>
                <a:cs typeface="Calibri" panose="020F0502020204030204" pitchFamily="34" charset="0"/>
              </a:rPr>
              <a:t>hear a sound</a:t>
            </a:r>
            <a:r>
              <a:rPr lang="en-GB" sz="2800"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r>
              <a:rPr lang="en-GB" sz="2800" b="1" dirty="0">
                <a:solidFill>
                  <a:schemeClr val="bg1"/>
                </a:solidFill>
                <a:latin typeface="Calibri" panose="020F0502020204030204" pitchFamily="34" charset="0"/>
                <a:ea typeface="Calibri" panose="020F0502020204030204" pitchFamily="34" charset="0"/>
                <a:cs typeface="Calibri" panose="020F0502020204030204" pitchFamily="34" charset="0"/>
              </a:rPr>
              <a:t>say the new sound </a:t>
            </a:r>
            <a:r>
              <a:rPr lang="en-GB" sz="2800" dirty="0">
                <a:solidFill>
                  <a:schemeClr val="bg1"/>
                </a:solidFill>
                <a:latin typeface="Calibri" panose="020F0502020204030204" pitchFamily="34" charset="0"/>
                <a:ea typeface="Calibri" panose="020F0502020204030204" pitchFamily="34" charset="0"/>
                <a:cs typeface="Calibri" panose="020F0502020204030204" pitchFamily="34" charset="0"/>
              </a:rPr>
              <a:t>– on its own and in words</a:t>
            </a:r>
          </a:p>
          <a:p>
            <a:r>
              <a:rPr lang="en-GB" sz="2800" b="1" dirty="0">
                <a:solidFill>
                  <a:schemeClr val="bg1"/>
                </a:solidFill>
                <a:latin typeface="Calibri" panose="020F0502020204030204" pitchFamily="34" charset="0"/>
                <a:ea typeface="Calibri" panose="020F0502020204030204" pitchFamily="34" charset="0"/>
                <a:cs typeface="Calibri" panose="020F0502020204030204" pitchFamily="34" charset="0"/>
              </a:rPr>
              <a:t>Read the sound</a:t>
            </a:r>
          </a:p>
        </p:txBody>
      </p:sp>
      <p:sp>
        <p:nvSpPr>
          <p:cNvPr id="5" name="TextBox 4"/>
          <p:cNvSpPr txBox="1"/>
          <p:nvPr/>
        </p:nvSpPr>
        <p:spPr>
          <a:xfrm>
            <a:off x="7658100" y="5241131"/>
            <a:ext cx="4013200" cy="646331"/>
          </a:xfrm>
          <a:prstGeom prst="rect">
            <a:avLst/>
          </a:prstGeom>
          <a:noFill/>
        </p:spPr>
        <p:txBody>
          <a:bodyPr wrap="square" rtlCol="0">
            <a:spAutoFit/>
          </a:bodyPr>
          <a:lstStyle/>
          <a:p>
            <a:r>
              <a:rPr lang="en-GB" dirty="0">
                <a:solidFill>
                  <a:schemeClr val="bg1"/>
                </a:solidFill>
              </a:rPr>
              <a:t>We use MTYT  (MY TURN YOUR TURN) to practise saying sounds.</a:t>
            </a:r>
          </a:p>
        </p:txBody>
      </p:sp>
      <p:pic>
        <p:nvPicPr>
          <p:cNvPr id="7" name="Picture 6"/>
          <p:cNvPicPr>
            <a:picLocks noChangeAspect="1"/>
          </p:cNvPicPr>
          <p:nvPr/>
        </p:nvPicPr>
        <p:blipFill>
          <a:blip r:embed="rId4"/>
          <a:stretch>
            <a:fillRect/>
          </a:stretch>
        </p:blipFill>
        <p:spPr>
          <a:xfrm>
            <a:off x="5210640" y="1314166"/>
            <a:ext cx="1923329" cy="1608888"/>
          </a:xfrm>
          <a:prstGeom prst="rect">
            <a:avLst/>
          </a:prstGeom>
        </p:spPr>
      </p:pic>
      <p:pic>
        <p:nvPicPr>
          <p:cNvPr id="8" name="Picture 7" descr="cid:4EA3DFAA-AEC1-4681-8586-7D4881D2B9F6"/>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220572" y="108397"/>
            <a:ext cx="1146409" cy="898365"/>
          </a:xfrm>
          <a:prstGeom prst="rect">
            <a:avLst/>
          </a:prstGeom>
          <a:noFill/>
          <a:ln>
            <a:noFill/>
          </a:ln>
        </p:spPr>
      </p:pic>
    </p:spTree>
    <p:extLst>
      <p:ext uri="{BB962C8B-B14F-4D97-AF65-F5344CB8AC3E}">
        <p14:creationId xmlns:p14="http://schemas.microsoft.com/office/powerpoint/2010/main" val="553584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82709" y="557579"/>
            <a:ext cx="7130473" cy="2732320"/>
          </a:xfrm>
          <a:prstGeom prst="rect">
            <a:avLst/>
          </a:prstGeom>
        </p:spPr>
      </p:pic>
      <p:sp>
        <p:nvSpPr>
          <p:cNvPr id="5" name="Rectangle 4"/>
          <p:cNvSpPr/>
          <p:nvPr/>
        </p:nvSpPr>
        <p:spPr>
          <a:xfrm>
            <a:off x="3001390" y="115135"/>
            <a:ext cx="5008102" cy="369332"/>
          </a:xfrm>
          <a:prstGeom prst="rect">
            <a:avLst/>
          </a:prstGeom>
        </p:spPr>
        <p:txBody>
          <a:bodyPr wrap="none">
            <a:spAutoFit/>
          </a:bodyPr>
          <a:lstStyle/>
          <a:p>
            <a:r>
              <a:rPr lang="en-GB" b="1" dirty="0">
                <a:solidFill>
                  <a:schemeClr val="bg1"/>
                </a:solidFill>
              </a:rPr>
              <a:t>Twenty Minute Daily Phonics Lesson 9.10am</a:t>
            </a:r>
            <a:endParaRPr lang="en-GB" dirty="0">
              <a:solidFill>
                <a:schemeClr val="bg1"/>
              </a:solidFill>
            </a:endParaRPr>
          </a:p>
        </p:txBody>
      </p:sp>
      <p:pic>
        <p:nvPicPr>
          <p:cNvPr id="7" name="Picture 6"/>
          <p:cNvPicPr>
            <a:picLocks noChangeAspect="1"/>
          </p:cNvPicPr>
          <p:nvPr/>
        </p:nvPicPr>
        <p:blipFill>
          <a:blip r:embed="rId3"/>
          <a:stretch>
            <a:fillRect/>
          </a:stretch>
        </p:blipFill>
        <p:spPr>
          <a:xfrm>
            <a:off x="220572" y="4402808"/>
            <a:ext cx="2450592" cy="1898836"/>
          </a:xfrm>
          <a:prstGeom prst="rect">
            <a:avLst/>
          </a:prstGeom>
        </p:spPr>
      </p:pic>
      <p:sp>
        <p:nvSpPr>
          <p:cNvPr id="2" name="TextBox 1"/>
          <p:cNvSpPr txBox="1"/>
          <p:nvPr/>
        </p:nvSpPr>
        <p:spPr>
          <a:xfrm>
            <a:off x="2574232" y="3505566"/>
            <a:ext cx="6572227" cy="3662541"/>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chemeClr val="bg1"/>
                </a:solidFill>
                <a:latin typeface="+mj-lt"/>
              </a:rPr>
              <a:t>Say the sound – stretchy  </a:t>
            </a:r>
            <a:r>
              <a:rPr lang="en-GB" sz="1600" dirty="0" err="1">
                <a:solidFill>
                  <a:schemeClr val="bg1"/>
                </a:solidFill>
                <a:latin typeface="+mj-lt"/>
              </a:rPr>
              <a:t>sssssss</a:t>
            </a:r>
            <a:r>
              <a:rPr lang="en-GB" sz="1600" dirty="0">
                <a:solidFill>
                  <a:schemeClr val="bg1"/>
                </a:solidFill>
                <a:latin typeface="+mj-lt"/>
              </a:rPr>
              <a:t> – </a:t>
            </a:r>
          </a:p>
          <a:p>
            <a:pPr marL="285750" indent="-285750">
              <a:buFont typeface="Arial" panose="020B0604020202020204" pitchFamily="34" charset="0"/>
              <a:buChar char="•"/>
            </a:pPr>
            <a:r>
              <a:rPr lang="en-GB" sz="1600" dirty="0">
                <a:solidFill>
                  <a:schemeClr val="bg1"/>
                </a:solidFill>
                <a:latin typeface="+mj-lt"/>
              </a:rPr>
              <a:t>Picture cards -Say the sound in a word - </a:t>
            </a:r>
            <a:r>
              <a:rPr lang="en-GB" sz="1600" dirty="0" err="1">
                <a:solidFill>
                  <a:schemeClr val="bg1"/>
                </a:solidFill>
                <a:latin typeface="+mj-lt"/>
              </a:rPr>
              <a:t>ssssnake</a:t>
            </a:r>
            <a:endParaRPr lang="en-GB" sz="1600" dirty="0">
              <a:solidFill>
                <a:schemeClr val="bg1"/>
              </a:solidFill>
              <a:latin typeface="+mj-lt"/>
            </a:endParaRPr>
          </a:p>
          <a:p>
            <a:pPr marL="285750" indent="-285750">
              <a:buFont typeface="Arial" panose="020B0604020202020204" pitchFamily="34" charset="0"/>
              <a:buChar char="•"/>
            </a:pPr>
            <a:r>
              <a:rPr lang="en-GB" sz="1600" dirty="0">
                <a:solidFill>
                  <a:schemeClr val="bg1"/>
                </a:solidFill>
                <a:latin typeface="+mj-lt"/>
              </a:rPr>
              <a:t>Read the sound  -drawn on the board</a:t>
            </a:r>
          </a:p>
          <a:p>
            <a:pPr marL="285750" indent="-285750">
              <a:buFont typeface="Arial" panose="020B0604020202020204" pitchFamily="34" charset="0"/>
              <a:buChar char="•"/>
            </a:pPr>
            <a:r>
              <a:rPr lang="en-GB" sz="1600" dirty="0">
                <a:solidFill>
                  <a:schemeClr val="bg1"/>
                </a:solidFill>
                <a:latin typeface="+mj-lt"/>
              </a:rPr>
              <a:t>Spot the sound card shuffled amongst other sound cards</a:t>
            </a:r>
          </a:p>
          <a:p>
            <a:pPr marL="285750" indent="-285750">
              <a:buFont typeface="Arial" panose="020B0604020202020204" pitchFamily="34" charset="0"/>
              <a:buChar char="•"/>
            </a:pPr>
            <a:r>
              <a:rPr lang="en-GB" sz="1600" dirty="0">
                <a:solidFill>
                  <a:schemeClr val="bg1"/>
                </a:solidFill>
                <a:latin typeface="+mj-lt"/>
              </a:rPr>
              <a:t>Teacher model  writing – say the rhyme – air write – children write on </a:t>
            </a:r>
            <a:r>
              <a:rPr lang="en-GB" sz="1600" dirty="0" smtClean="0">
                <a:solidFill>
                  <a:schemeClr val="bg1"/>
                </a:solidFill>
                <a:latin typeface="+mj-lt"/>
              </a:rPr>
              <a:t>whiteboards and in books </a:t>
            </a:r>
            <a:r>
              <a:rPr lang="en-GB" sz="1600" dirty="0">
                <a:solidFill>
                  <a:schemeClr val="bg1"/>
                </a:solidFill>
                <a:latin typeface="+mj-lt"/>
              </a:rPr>
              <a:t>– recap on other sounds to write</a:t>
            </a:r>
          </a:p>
          <a:p>
            <a:endParaRPr lang="en-GB" sz="1600" dirty="0">
              <a:solidFill>
                <a:schemeClr val="bg1"/>
              </a:solidFill>
              <a:latin typeface="+mj-lt"/>
            </a:endParaRPr>
          </a:p>
          <a:p>
            <a:pPr marL="285750" indent="-285750">
              <a:buFont typeface="Arial" panose="020B0604020202020204" pitchFamily="34" charset="0"/>
              <a:buChar char="•"/>
            </a:pPr>
            <a:r>
              <a:rPr lang="en-GB" sz="1600" dirty="0">
                <a:solidFill>
                  <a:schemeClr val="bg1"/>
                </a:solidFill>
                <a:latin typeface="+mj-lt"/>
              </a:rPr>
              <a:t>Fred talk BLEND – oral practise Fred</a:t>
            </a:r>
            <a:r>
              <a:rPr lang="en-GB" sz="1600" dirty="0" smtClean="0">
                <a:solidFill>
                  <a:schemeClr val="bg1"/>
                </a:solidFill>
                <a:latin typeface="+mj-lt"/>
              </a:rPr>
              <a:t>!</a:t>
            </a:r>
          </a:p>
          <a:p>
            <a:pPr marL="285750" indent="-285750">
              <a:buFont typeface="Arial" panose="020B0604020202020204" pitchFamily="34" charset="0"/>
              <a:buChar char="•"/>
            </a:pPr>
            <a:endParaRPr lang="en-GB" sz="1600" dirty="0" smtClean="0">
              <a:solidFill>
                <a:schemeClr val="bg1"/>
              </a:solidFill>
              <a:latin typeface="+mj-lt"/>
            </a:endParaRPr>
          </a:p>
          <a:p>
            <a:r>
              <a:rPr lang="en-GB">
                <a:solidFill>
                  <a:schemeClr val="bg1"/>
                </a:solidFill>
                <a:latin typeface="+mj-lt"/>
                <a:cs typeface="Calibri" panose="020F0502020204030204" pitchFamily="34" charset="0"/>
                <a:hlinkClick r:id="rId4"/>
              </a:rPr>
              <a:t>https://</a:t>
            </a:r>
            <a:r>
              <a:rPr lang="en-GB" smtClean="0">
                <a:solidFill>
                  <a:schemeClr val="bg1"/>
                </a:solidFill>
                <a:latin typeface="+mj-lt"/>
                <a:cs typeface="Calibri" panose="020F0502020204030204" pitchFamily="34" charset="0"/>
                <a:hlinkClick r:id="rId4"/>
              </a:rPr>
              <a:t>www.youtube.com/watch?v=dEzfpod5w_Q</a:t>
            </a:r>
            <a:endParaRPr lang="en-GB" smtClean="0">
              <a:solidFill>
                <a:schemeClr val="bg1"/>
              </a:solidFill>
              <a:latin typeface="+mj-lt"/>
              <a:cs typeface="Calibri" panose="020F0502020204030204" pitchFamily="34" charset="0"/>
            </a:endParaRPr>
          </a:p>
          <a:p>
            <a:endParaRPr lang="en-GB" dirty="0">
              <a:solidFill>
                <a:schemeClr val="bg1"/>
              </a:solidFill>
              <a:latin typeface="+mj-lt"/>
              <a:cs typeface="Calibri" panose="020F0502020204030204" pitchFamily="34" charset="0"/>
            </a:endParaRPr>
          </a:p>
          <a:p>
            <a:endParaRPr lang="en-GB" b="1" dirty="0">
              <a:solidFill>
                <a:schemeClr val="bg1"/>
              </a:solidFill>
              <a:latin typeface="Calibri" panose="020F0502020204030204" pitchFamily="34" charset="0"/>
              <a:cs typeface="Calibri" panose="020F0502020204030204" pitchFamily="34" charset="0"/>
            </a:endParaRPr>
          </a:p>
          <a:p>
            <a:endParaRPr lang="en-GB" dirty="0"/>
          </a:p>
        </p:txBody>
      </p:sp>
      <p:pic>
        <p:nvPicPr>
          <p:cNvPr id="8" name="Picture 7"/>
          <p:cNvPicPr>
            <a:picLocks noChangeAspect="1"/>
          </p:cNvPicPr>
          <p:nvPr/>
        </p:nvPicPr>
        <p:blipFill>
          <a:blip r:embed="rId5"/>
          <a:stretch>
            <a:fillRect/>
          </a:stretch>
        </p:blipFill>
        <p:spPr>
          <a:xfrm>
            <a:off x="9049527" y="980175"/>
            <a:ext cx="2645818" cy="3716420"/>
          </a:xfrm>
          <a:prstGeom prst="rect">
            <a:avLst/>
          </a:prstGeom>
        </p:spPr>
      </p:pic>
      <p:pic>
        <p:nvPicPr>
          <p:cNvPr id="9" name="Picture 8"/>
          <p:cNvPicPr>
            <a:picLocks noChangeAspect="1"/>
          </p:cNvPicPr>
          <p:nvPr/>
        </p:nvPicPr>
        <p:blipFill>
          <a:blip r:embed="rId6"/>
          <a:stretch>
            <a:fillRect/>
          </a:stretch>
        </p:blipFill>
        <p:spPr>
          <a:xfrm>
            <a:off x="9520782" y="5233074"/>
            <a:ext cx="1982103" cy="1161524"/>
          </a:xfrm>
          <a:prstGeom prst="rect">
            <a:avLst/>
          </a:prstGeom>
        </p:spPr>
      </p:pic>
      <p:sp>
        <p:nvSpPr>
          <p:cNvPr id="6" name="TextBox 5"/>
          <p:cNvSpPr txBox="1"/>
          <p:nvPr/>
        </p:nvSpPr>
        <p:spPr>
          <a:xfrm>
            <a:off x="8682182" y="255216"/>
            <a:ext cx="3380509" cy="646331"/>
          </a:xfrm>
          <a:prstGeom prst="rect">
            <a:avLst/>
          </a:prstGeom>
          <a:noFill/>
        </p:spPr>
        <p:txBody>
          <a:bodyPr wrap="square" rtlCol="0">
            <a:spAutoFit/>
          </a:bodyPr>
          <a:lstStyle/>
          <a:p>
            <a:r>
              <a:rPr lang="en-GB" dirty="0">
                <a:solidFill>
                  <a:schemeClr val="bg1"/>
                </a:solidFill>
              </a:rPr>
              <a:t>Rhymes help support letter formation.</a:t>
            </a:r>
          </a:p>
        </p:txBody>
      </p:sp>
      <p:pic>
        <p:nvPicPr>
          <p:cNvPr id="11" name="Picture 10" descr="cid:4EA3DFAA-AEC1-4681-8586-7D4881D2B9F6"/>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220572" y="108397"/>
            <a:ext cx="1146409" cy="898365"/>
          </a:xfrm>
          <a:prstGeom prst="rect">
            <a:avLst/>
          </a:prstGeom>
          <a:noFill/>
          <a:ln>
            <a:noFill/>
          </a:ln>
        </p:spPr>
      </p:pic>
    </p:spTree>
    <p:extLst>
      <p:ext uri="{BB962C8B-B14F-4D97-AF65-F5344CB8AC3E}">
        <p14:creationId xmlns:p14="http://schemas.microsoft.com/office/powerpoint/2010/main" val="3854097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23288" y="534154"/>
            <a:ext cx="10268712" cy="2246769"/>
          </a:xfrm>
          <a:prstGeom prst="rect">
            <a:avLst/>
          </a:prstGeom>
          <a:noFill/>
        </p:spPr>
        <p:txBody>
          <a:bodyPr wrap="square" rtlCol="0">
            <a:spAutoFit/>
          </a:bodyPr>
          <a:lstStyle/>
          <a:p>
            <a:r>
              <a:rPr lang="en-GB" sz="2800" dirty="0">
                <a:solidFill>
                  <a:schemeClr val="bg1"/>
                </a:solidFill>
                <a:latin typeface="+mj-lt"/>
                <a:cs typeface="Calibri" panose="020F0502020204030204" pitchFamily="34" charset="0"/>
              </a:rPr>
              <a:t>Once the children know the first five sounds m a s d t, </a:t>
            </a:r>
          </a:p>
          <a:p>
            <a:r>
              <a:rPr lang="en-GB" sz="2800" dirty="0">
                <a:solidFill>
                  <a:schemeClr val="bg1"/>
                </a:solidFill>
                <a:latin typeface="+mj-lt"/>
                <a:cs typeface="Calibri" panose="020F0502020204030204" pitchFamily="34" charset="0"/>
              </a:rPr>
              <a:t>they will practise blending words… mat, at, mad, sad, dad, sat – written on green cards and known as ‘green words’. </a:t>
            </a:r>
          </a:p>
          <a:p>
            <a:endParaRPr lang="en-GB" sz="2800" b="1" dirty="0">
              <a:solidFill>
                <a:schemeClr val="bg1"/>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969263" y="2823400"/>
            <a:ext cx="3799763" cy="3111056"/>
          </a:xfrm>
          <a:prstGeom prst="rect">
            <a:avLst/>
          </a:prstGeom>
        </p:spPr>
      </p:pic>
      <p:pic>
        <p:nvPicPr>
          <p:cNvPr id="6" name="Picture 5"/>
          <p:cNvPicPr>
            <a:picLocks noChangeAspect="1"/>
          </p:cNvPicPr>
          <p:nvPr/>
        </p:nvPicPr>
        <p:blipFill>
          <a:blip r:embed="rId3"/>
          <a:stretch>
            <a:fillRect/>
          </a:stretch>
        </p:blipFill>
        <p:spPr>
          <a:xfrm>
            <a:off x="5641848" y="2643673"/>
            <a:ext cx="3267075" cy="1914525"/>
          </a:xfrm>
          <a:prstGeom prst="rect">
            <a:avLst/>
          </a:prstGeom>
        </p:spPr>
      </p:pic>
      <p:sp>
        <p:nvSpPr>
          <p:cNvPr id="7" name="TextBox 6"/>
          <p:cNvSpPr txBox="1"/>
          <p:nvPr/>
        </p:nvSpPr>
        <p:spPr>
          <a:xfrm>
            <a:off x="5641848" y="5129784"/>
            <a:ext cx="4992624" cy="1200329"/>
          </a:xfrm>
          <a:prstGeom prst="rect">
            <a:avLst/>
          </a:prstGeom>
          <a:noFill/>
        </p:spPr>
        <p:txBody>
          <a:bodyPr wrap="square" rtlCol="0">
            <a:spAutoFit/>
          </a:bodyPr>
          <a:lstStyle/>
          <a:p>
            <a:r>
              <a:rPr lang="en-GB" dirty="0">
                <a:solidFill>
                  <a:schemeClr val="bg1"/>
                </a:solidFill>
              </a:rPr>
              <a:t>We remind children that Fred can only talk in Fred Talk – saying each sound one at a time.  So we help Fred by blending the sounds together.</a:t>
            </a:r>
          </a:p>
        </p:txBody>
      </p:sp>
      <p:pic>
        <p:nvPicPr>
          <p:cNvPr id="8" name="Picture 7"/>
          <p:cNvPicPr>
            <a:picLocks noChangeAspect="1"/>
          </p:cNvPicPr>
          <p:nvPr/>
        </p:nvPicPr>
        <p:blipFill>
          <a:blip r:embed="rId4"/>
          <a:stretch>
            <a:fillRect/>
          </a:stretch>
        </p:blipFill>
        <p:spPr>
          <a:xfrm>
            <a:off x="9499778" y="2643673"/>
            <a:ext cx="2450592" cy="1898836"/>
          </a:xfrm>
          <a:prstGeom prst="rect">
            <a:avLst/>
          </a:prstGeom>
        </p:spPr>
      </p:pic>
      <p:pic>
        <p:nvPicPr>
          <p:cNvPr id="9" name="Picture 8" descr="cid:4EA3DFAA-AEC1-4681-8586-7D4881D2B9F6"/>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220572" y="108397"/>
            <a:ext cx="1146409" cy="898365"/>
          </a:xfrm>
          <a:prstGeom prst="rect">
            <a:avLst/>
          </a:prstGeom>
          <a:noFill/>
          <a:ln>
            <a:noFill/>
          </a:ln>
        </p:spPr>
      </p:pic>
    </p:spTree>
    <p:extLst>
      <p:ext uri="{BB962C8B-B14F-4D97-AF65-F5344CB8AC3E}">
        <p14:creationId xmlns:p14="http://schemas.microsoft.com/office/powerpoint/2010/main" val="3132718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732" y="942109"/>
            <a:ext cx="10663492" cy="2761673"/>
          </a:xfrm>
        </p:spPr>
        <p:txBody>
          <a:bodyPr>
            <a:noAutofit/>
          </a:bodyPr>
          <a:lstStyle/>
          <a:p>
            <a:pPr marL="0" indent="0">
              <a:buNone/>
            </a:pPr>
            <a:r>
              <a:rPr lang="en-GB" sz="2400" b="1" dirty="0">
                <a:solidFill>
                  <a:schemeClr val="bg1"/>
                </a:solidFill>
                <a:latin typeface="+mj-lt"/>
                <a:cs typeface="Calibri" panose="020F0502020204030204" pitchFamily="34" charset="0"/>
              </a:rPr>
              <a:t>Every day, children will practise</a:t>
            </a:r>
          </a:p>
          <a:p>
            <a:r>
              <a:rPr lang="en-GB" sz="2400" dirty="0">
                <a:solidFill>
                  <a:schemeClr val="bg1"/>
                </a:solidFill>
                <a:latin typeface="+mj-lt"/>
                <a:cs typeface="Calibri" panose="020F0502020204030204" pitchFamily="34" charset="0"/>
              </a:rPr>
              <a:t>Spelling words by rearranging letters using flashcards/magnetic letters</a:t>
            </a:r>
          </a:p>
          <a:p>
            <a:r>
              <a:rPr lang="en-GB" sz="2400" dirty="0">
                <a:solidFill>
                  <a:schemeClr val="bg1"/>
                </a:solidFill>
                <a:latin typeface="+mj-lt"/>
                <a:cs typeface="Calibri" panose="020F0502020204030204" pitchFamily="34" charset="0"/>
              </a:rPr>
              <a:t>Saying each sound and blending words</a:t>
            </a:r>
          </a:p>
          <a:p>
            <a:r>
              <a:rPr lang="en-GB" sz="2400" dirty="0">
                <a:solidFill>
                  <a:schemeClr val="bg1"/>
                </a:solidFill>
                <a:latin typeface="+mj-lt"/>
                <a:cs typeface="Calibri" panose="020F0502020204030204" pitchFamily="34" charset="0"/>
              </a:rPr>
              <a:t>Every child is different. Some can blend the sounds together immediately, for other children it can be a real challenge and might take several weeks.</a:t>
            </a:r>
          </a:p>
        </p:txBody>
      </p:sp>
      <p:pic>
        <p:nvPicPr>
          <p:cNvPr id="2" name="Picture 1"/>
          <p:cNvPicPr>
            <a:picLocks noChangeAspect="1"/>
          </p:cNvPicPr>
          <p:nvPr/>
        </p:nvPicPr>
        <p:blipFill>
          <a:blip r:embed="rId2"/>
          <a:stretch>
            <a:fillRect/>
          </a:stretch>
        </p:blipFill>
        <p:spPr>
          <a:xfrm>
            <a:off x="161058" y="4184072"/>
            <a:ext cx="2222817" cy="2078182"/>
          </a:xfrm>
          <a:prstGeom prst="rect">
            <a:avLst/>
          </a:prstGeom>
        </p:spPr>
      </p:pic>
      <p:sp>
        <p:nvSpPr>
          <p:cNvPr id="4" name="TextBox 3"/>
          <p:cNvSpPr txBox="1"/>
          <p:nvPr/>
        </p:nvSpPr>
        <p:spPr>
          <a:xfrm>
            <a:off x="2630369" y="4184072"/>
            <a:ext cx="2974109" cy="2585323"/>
          </a:xfrm>
          <a:prstGeom prst="rect">
            <a:avLst/>
          </a:prstGeom>
          <a:noFill/>
        </p:spPr>
        <p:txBody>
          <a:bodyPr wrap="square" rtlCol="0">
            <a:spAutoFit/>
          </a:bodyPr>
          <a:lstStyle/>
          <a:p>
            <a:r>
              <a:rPr lang="en-GB" dirty="0" smtClean="0">
                <a:solidFill>
                  <a:schemeClr val="bg1"/>
                </a:solidFill>
              </a:rPr>
              <a:t>When the children can blend we </a:t>
            </a:r>
            <a:r>
              <a:rPr lang="en-GB" dirty="0">
                <a:solidFill>
                  <a:schemeClr val="bg1"/>
                </a:solidFill>
              </a:rPr>
              <a:t>will send some green words home </a:t>
            </a:r>
            <a:r>
              <a:rPr lang="en-GB" dirty="0" smtClean="0">
                <a:solidFill>
                  <a:schemeClr val="bg1"/>
                </a:solidFill>
              </a:rPr>
              <a:t>in their speed sound book to </a:t>
            </a:r>
            <a:r>
              <a:rPr lang="en-GB" dirty="0">
                <a:solidFill>
                  <a:schemeClr val="bg1"/>
                </a:solidFill>
              </a:rPr>
              <a:t>practise</a:t>
            </a:r>
            <a:r>
              <a:rPr lang="en-GB" dirty="0" smtClean="0">
                <a:solidFill>
                  <a:schemeClr val="bg1"/>
                </a:solidFill>
              </a:rPr>
              <a:t>.</a:t>
            </a:r>
          </a:p>
          <a:p>
            <a:r>
              <a:rPr lang="en-GB" dirty="0" smtClean="0">
                <a:solidFill>
                  <a:schemeClr val="bg1"/>
                </a:solidFill>
              </a:rPr>
              <a:t>These might be on green card or  green words inside a sound blending book.</a:t>
            </a:r>
            <a:endParaRPr lang="en-GB" dirty="0">
              <a:solidFill>
                <a:schemeClr val="bg1"/>
              </a:solidFill>
            </a:endParaRPr>
          </a:p>
        </p:txBody>
      </p:sp>
      <p:pic>
        <p:nvPicPr>
          <p:cNvPr id="5" name="Picture 4"/>
          <p:cNvPicPr>
            <a:picLocks noChangeAspect="1"/>
          </p:cNvPicPr>
          <p:nvPr/>
        </p:nvPicPr>
        <p:blipFill>
          <a:blip r:embed="rId3"/>
          <a:stretch>
            <a:fillRect/>
          </a:stretch>
        </p:blipFill>
        <p:spPr>
          <a:xfrm>
            <a:off x="5716153" y="3611418"/>
            <a:ext cx="2799602" cy="1838037"/>
          </a:xfrm>
          <a:prstGeom prst="rect">
            <a:avLst/>
          </a:prstGeom>
        </p:spPr>
      </p:pic>
      <p:sp>
        <p:nvSpPr>
          <p:cNvPr id="6" name="Rectangle 5"/>
          <p:cNvSpPr/>
          <p:nvPr/>
        </p:nvSpPr>
        <p:spPr>
          <a:xfrm>
            <a:off x="8664078" y="4112690"/>
            <a:ext cx="3183955" cy="2308324"/>
          </a:xfrm>
          <a:prstGeom prst="rect">
            <a:avLst/>
          </a:prstGeom>
        </p:spPr>
        <p:txBody>
          <a:bodyPr wrap="square">
            <a:spAutoFit/>
          </a:bodyPr>
          <a:lstStyle/>
          <a:p>
            <a:r>
              <a:rPr lang="en-GB" dirty="0">
                <a:solidFill>
                  <a:schemeClr val="bg1"/>
                </a:solidFill>
              </a:rPr>
              <a:t>What you can do is spend five minutes every night going over the sounds in the sound book and blending the green words until your child can confidently blend the sounds and read the word.</a:t>
            </a:r>
          </a:p>
        </p:txBody>
      </p:sp>
      <p:pic>
        <p:nvPicPr>
          <p:cNvPr id="7" name="Picture 6"/>
          <p:cNvPicPr>
            <a:picLocks noChangeAspect="1"/>
          </p:cNvPicPr>
          <p:nvPr/>
        </p:nvPicPr>
        <p:blipFill>
          <a:blip r:embed="rId4"/>
          <a:stretch>
            <a:fillRect/>
          </a:stretch>
        </p:blipFill>
        <p:spPr>
          <a:xfrm>
            <a:off x="6561378" y="5613667"/>
            <a:ext cx="1492830" cy="807347"/>
          </a:xfrm>
          <a:prstGeom prst="rect">
            <a:avLst/>
          </a:prstGeom>
        </p:spPr>
      </p:pic>
      <p:pic>
        <p:nvPicPr>
          <p:cNvPr id="8" name="Picture 7"/>
          <p:cNvPicPr>
            <a:picLocks noChangeAspect="1"/>
          </p:cNvPicPr>
          <p:nvPr/>
        </p:nvPicPr>
        <p:blipFill>
          <a:blip r:embed="rId5"/>
          <a:stretch>
            <a:fillRect/>
          </a:stretch>
        </p:blipFill>
        <p:spPr>
          <a:xfrm>
            <a:off x="10398063" y="1123122"/>
            <a:ext cx="1628876" cy="1529269"/>
          </a:xfrm>
          <a:prstGeom prst="rect">
            <a:avLst/>
          </a:prstGeom>
        </p:spPr>
      </p:pic>
      <p:pic>
        <p:nvPicPr>
          <p:cNvPr id="9" name="Picture 8" descr="cid:4EA3DFAA-AEC1-4681-8586-7D4881D2B9F6"/>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220573" y="108397"/>
            <a:ext cx="853316" cy="583077"/>
          </a:xfrm>
          <a:prstGeom prst="rect">
            <a:avLst/>
          </a:prstGeom>
          <a:noFill/>
          <a:ln>
            <a:noFill/>
          </a:ln>
        </p:spPr>
      </p:pic>
    </p:spTree>
    <p:extLst>
      <p:ext uri="{BB962C8B-B14F-4D97-AF65-F5344CB8AC3E}">
        <p14:creationId xmlns:p14="http://schemas.microsoft.com/office/powerpoint/2010/main" val="1589134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470" y="342839"/>
            <a:ext cx="7739353" cy="1507067"/>
          </a:xfrm>
        </p:spPr>
        <p:txBody>
          <a:bodyPr>
            <a:normAutofit fontScale="90000"/>
          </a:bodyPr>
          <a:lstStyle/>
          <a:p>
            <a:r>
              <a:rPr lang="en-GB" sz="2400" cap="none" dirty="0">
                <a:solidFill>
                  <a:schemeClr val="bg1"/>
                </a:solidFill>
                <a:cs typeface="Calibri" panose="020F0502020204030204" pitchFamily="34" charset="0"/>
              </a:rPr>
              <a:t>When children are confident in blending they will continue learning new sounds during phonics lessons and will practise reading, writing and spelling more green words containing sounds taught.</a:t>
            </a:r>
          </a:p>
        </p:txBody>
      </p:sp>
      <p:pic>
        <p:nvPicPr>
          <p:cNvPr id="9" name="Picture 8"/>
          <p:cNvPicPr>
            <a:picLocks noChangeAspect="1"/>
          </p:cNvPicPr>
          <p:nvPr/>
        </p:nvPicPr>
        <p:blipFill>
          <a:blip r:embed="rId2"/>
          <a:stretch>
            <a:fillRect/>
          </a:stretch>
        </p:blipFill>
        <p:spPr>
          <a:xfrm>
            <a:off x="3888005" y="1940559"/>
            <a:ext cx="3626931" cy="1598036"/>
          </a:xfrm>
          <a:prstGeom prst="rect">
            <a:avLst/>
          </a:prstGeom>
        </p:spPr>
      </p:pic>
      <p:pic>
        <p:nvPicPr>
          <p:cNvPr id="10" name="Picture 9"/>
          <p:cNvPicPr>
            <a:picLocks noChangeAspect="1"/>
          </p:cNvPicPr>
          <p:nvPr/>
        </p:nvPicPr>
        <p:blipFill>
          <a:blip r:embed="rId3"/>
          <a:stretch>
            <a:fillRect/>
          </a:stretch>
        </p:blipFill>
        <p:spPr>
          <a:xfrm>
            <a:off x="453302" y="2109026"/>
            <a:ext cx="2807134" cy="1538836"/>
          </a:xfrm>
          <a:prstGeom prst="rect">
            <a:avLst/>
          </a:prstGeom>
        </p:spPr>
      </p:pic>
      <p:pic>
        <p:nvPicPr>
          <p:cNvPr id="11" name="Picture 10"/>
          <p:cNvPicPr>
            <a:picLocks noChangeAspect="1"/>
          </p:cNvPicPr>
          <p:nvPr/>
        </p:nvPicPr>
        <p:blipFill>
          <a:blip r:embed="rId4"/>
          <a:stretch>
            <a:fillRect/>
          </a:stretch>
        </p:blipFill>
        <p:spPr>
          <a:xfrm>
            <a:off x="8026399" y="1485857"/>
            <a:ext cx="3666837" cy="2162005"/>
          </a:xfrm>
          <a:prstGeom prst="rect">
            <a:avLst/>
          </a:prstGeom>
        </p:spPr>
      </p:pic>
      <p:pic>
        <p:nvPicPr>
          <p:cNvPr id="12" name="Picture 11"/>
          <p:cNvPicPr>
            <a:picLocks noChangeAspect="1"/>
          </p:cNvPicPr>
          <p:nvPr/>
        </p:nvPicPr>
        <p:blipFill>
          <a:blip r:embed="rId5"/>
          <a:stretch>
            <a:fillRect/>
          </a:stretch>
        </p:blipFill>
        <p:spPr>
          <a:xfrm>
            <a:off x="222393" y="3906982"/>
            <a:ext cx="4000155" cy="2651471"/>
          </a:xfrm>
          <a:prstGeom prst="rect">
            <a:avLst/>
          </a:prstGeom>
        </p:spPr>
      </p:pic>
      <p:pic>
        <p:nvPicPr>
          <p:cNvPr id="13" name="Picture 12"/>
          <p:cNvPicPr>
            <a:picLocks noChangeAspect="1"/>
          </p:cNvPicPr>
          <p:nvPr/>
        </p:nvPicPr>
        <p:blipFill>
          <a:blip r:embed="rId6"/>
          <a:stretch>
            <a:fillRect/>
          </a:stretch>
        </p:blipFill>
        <p:spPr>
          <a:xfrm>
            <a:off x="4433414" y="4342799"/>
            <a:ext cx="3317464" cy="1827094"/>
          </a:xfrm>
          <a:prstGeom prst="rect">
            <a:avLst/>
          </a:prstGeom>
        </p:spPr>
      </p:pic>
      <p:sp>
        <p:nvSpPr>
          <p:cNvPr id="4" name="TextBox 3"/>
          <p:cNvSpPr txBox="1"/>
          <p:nvPr/>
        </p:nvSpPr>
        <p:spPr>
          <a:xfrm>
            <a:off x="8358909" y="3906982"/>
            <a:ext cx="3001818" cy="1754326"/>
          </a:xfrm>
          <a:prstGeom prst="rect">
            <a:avLst/>
          </a:prstGeom>
          <a:noFill/>
        </p:spPr>
        <p:txBody>
          <a:bodyPr wrap="square" rtlCol="0">
            <a:spAutoFit/>
          </a:bodyPr>
          <a:lstStyle/>
          <a:p>
            <a:r>
              <a:rPr lang="en-GB" dirty="0">
                <a:solidFill>
                  <a:schemeClr val="bg1"/>
                </a:solidFill>
              </a:rPr>
              <a:t>We help children to read and blend using dots and dashes. One dot one sound. Dash for ‘special friends’ together that make one sound.</a:t>
            </a:r>
          </a:p>
        </p:txBody>
      </p:sp>
      <p:pic>
        <p:nvPicPr>
          <p:cNvPr id="14" name="Picture 13" descr="cid:4EA3DFAA-AEC1-4681-8586-7D4881D2B9F6"/>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220572" y="108397"/>
            <a:ext cx="1146409" cy="898365"/>
          </a:xfrm>
          <a:prstGeom prst="rect">
            <a:avLst/>
          </a:prstGeom>
          <a:noFill/>
          <a:ln>
            <a:noFill/>
          </a:ln>
        </p:spPr>
      </p:pic>
    </p:spTree>
    <p:extLst>
      <p:ext uri="{BB962C8B-B14F-4D97-AF65-F5344CB8AC3E}">
        <p14:creationId xmlns:p14="http://schemas.microsoft.com/office/powerpoint/2010/main" val="2079893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666" y="1711037"/>
            <a:ext cx="8534400" cy="3615267"/>
          </a:xfrm>
        </p:spPr>
        <p:txBody>
          <a:bodyPr/>
          <a:lstStyle/>
          <a:p>
            <a:pPr marL="0" indent="0">
              <a:buNone/>
            </a:pPr>
            <a:r>
              <a:rPr lang="en-GB" dirty="0">
                <a:solidFill>
                  <a:schemeClr val="bg1"/>
                </a:solidFill>
                <a:latin typeface="+mj-lt"/>
                <a:cs typeface="Calibri" panose="020F0502020204030204" pitchFamily="34" charset="0"/>
              </a:rPr>
              <a:t>Children will also learn ‘tricky’ or </a:t>
            </a:r>
          </a:p>
          <a:p>
            <a:pPr marL="0" indent="0">
              <a:buNone/>
            </a:pPr>
            <a:r>
              <a:rPr lang="en-GB" dirty="0">
                <a:solidFill>
                  <a:schemeClr val="bg1"/>
                </a:solidFill>
                <a:latin typeface="+mj-lt"/>
                <a:cs typeface="Calibri" panose="020F0502020204030204" pitchFamily="34" charset="0"/>
              </a:rPr>
              <a:t>‘common exception’ words – words </a:t>
            </a:r>
          </a:p>
          <a:p>
            <a:pPr marL="0" indent="0">
              <a:buNone/>
            </a:pPr>
            <a:r>
              <a:rPr lang="en-GB" dirty="0">
                <a:solidFill>
                  <a:schemeClr val="bg1"/>
                </a:solidFill>
                <a:latin typeface="+mj-lt"/>
                <a:cs typeface="Calibri" panose="020F0502020204030204" pitchFamily="34" charset="0"/>
              </a:rPr>
              <a:t>that cannot be segmented and</a:t>
            </a:r>
          </a:p>
          <a:p>
            <a:pPr marL="0" indent="0">
              <a:buNone/>
            </a:pPr>
            <a:r>
              <a:rPr lang="en-GB" dirty="0">
                <a:solidFill>
                  <a:schemeClr val="bg1"/>
                </a:solidFill>
                <a:latin typeface="+mj-lt"/>
                <a:cs typeface="Calibri" panose="020F0502020204030204" pitchFamily="34" charset="0"/>
              </a:rPr>
              <a:t>blended. Children learn to recognise these</a:t>
            </a:r>
          </a:p>
          <a:p>
            <a:pPr marL="0" indent="0">
              <a:buNone/>
            </a:pPr>
            <a:r>
              <a:rPr lang="en-GB" dirty="0">
                <a:solidFill>
                  <a:schemeClr val="bg1"/>
                </a:solidFill>
                <a:latin typeface="+mj-lt"/>
                <a:cs typeface="Calibri" panose="020F0502020204030204" pitchFamily="34" charset="0"/>
              </a:rPr>
              <a:t>words by sight. Children call these</a:t>
            </a:r>
          </a:p>
          <a:p>
            <a:pPr marL="0" indent="0">
              <a:buNone/>
            </a:pPr>
            <a:r>
              <a:rPr lang="en-GB" dirty="0">
                <a:solidFill>
                  <a:schemeClr val="bg1"/>
                </a:solidFill>
                <a:latin typeface="+mj-lt"/>
                <a:cs typeface="Calibri" panose="020F0502020204030204" pitchFamily="34" charset="0"/>
              </a:rPr>
              <a:t>as ‘Red Words’ because they are on red</a:t>
            </a:r>
          </a:p>
          <a:p>
            <a:pPr marL="0" indent="0">
              <a:buNone/>
            </a:pPr>
            <a:r>
              <a:rPr lang="en-GB" dirty="0">
                <a:solidFill>
                  <a:schemeClr val="bg1"/>
                </a:solidFill>
                <a:latin typeface="+mj-lt"/>
                <a:cs typeface="Calibri" panose="020F0502020204030204" pitchFamily="34" charset="0"/>
              </a:rPr>
              <a:t>card. </a:t>
            </a:r>
          </a:p>
        </p:txBody>
      </p:sp>
      <p:pic>
        <p:nvPicPr>
          <p:cNvPr id="4" name="Picture 3"/>
          <p:cNvPicPr>
            <a:picLocks noChangeAspect="1"/>
          </p:cNvPicPr>
          <p:nvPr/>
        </p:nvPicPr>
        <p:blipFill>
          <a:blip r:embed="rId2"/>
          <a:stretch>
            <a:fillRect/>
          </a:stretch>
        </p:blipFill>
        <p:spPr>
          <a:xfrm>
            <a:off x="6169891" y="1883449"/>
            <a:ext cx="4918364" cy="3442855"/>
          </a:xfrm>
          <a:prstGeom prst="rect">
            <a:avLst/>
          </a:prstGeom>
        </p:spPr>
      </p:pic>
      <p:pic>
        <p:nvPicPr>
          <p:cNvPr id="5" name="Picture 4" descr="cid:4EA3DFAA-AEC1-4681-8586-7D4881D2B9F6"/>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220572" y="108397"/>
            <a:ext cx="1146409" cy="898365"/>
          </a:xfrm>
          <a:prstGeom prst="rect">
            <a:avLst/>
          </a:prstGeom>
          <a:noFill/>
          <a:ln>
            <a:noFill/>
          </a:ln>
        </p:spPr>
      </p:pic>
    </p:spTree>
    <p:extLst>
      <p:ext uri="{BB962C8B-B14F-4D97-AF65-F5344CB8AC3E}">
        <p14:creationId xmlns:p14="http://schemas.microsoft.com/office/powerpoint/2010/main" val="2255387180"/>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422</TotalTime>
  <Words>1068</Words>
  <Application>Microsoft Office PowerPoint</Application>
  <PresentationFormat>Widescreen</PresentationFormat>
  <Paragraphs>78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Wingdings 3</vt:lpstr>
      <vt:lpstr>Slice</vt:lpstr>
      <vt:lpstr>How we teach Reading at  St John Fisher RC Primary School   New parent meeting</vt:lpstr>
      <vt:lpstr>RWI IS A Government approved Synthetic Phonic Scheme</vt:lpstr>
      <vt:lpstr>In Reception, we Begin with Set One speed Sounds</vt:lpstr>
      <vt:lpstr>PowerPoint Presentation</vt:lpstr>
      <vt:lpstr>PowerPoint Presentation</vt:lpstr>
      <vt:lpstr>PowerPoint Presentation</vt:lpstr>
      <vt:lpstr>PowerPoint Presentation</vt:lpstr>
      <vt:lpstr>When children are confident in blending they will continue learning new sounds during phonics lessons and will practise reading, writing and spelling more green words containing sounds taught.</vt:lpstr>
      <vt:lpstr>PowerPoint Presentation</vt:lpstr>
      <vt:lpstr>PowerPoint Presentation</vt:lpstr>
      <vt:lpstr>PowerPoint Presentation</vt:lpstr>
      <vt:lpstr>As children’s blending skills improve they will read red ditty books. (Sent home to practise)</vt:lpstr>
      <vt:lpstr>Then children will read each set of coloured story books that get progressively more difficult to read. (Children will read at school and take these books home to read again.)</vt:lpstr>
      <vt:lpstr>What will my child bring home to read?</vt:lpstr>
      <vt:lpstr>PowerPoint Presentation</vt:lpstr>
      <vt:lpstr>How can I help my with reading and writing at home?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we teach Reading at  St John Fisher RC</dc:title>
  <dc:creator>Deborah Hunt</dc:creator>
  <cp:lastModifiedBy>nicole  hadfield</cp:lastModifiedBy>
  <cp:revision>53</cp:revision>
  <dcterms:created xsi:type="dcterms:W3CDTF">2023-09-21T13:01:12Z</dcterms:created>
  <dcterms:modified xsi:type="dcterms:W3CDTF">2024-09-18T08:57:21Z</dcterms:modified>
</cp:coreProperties>
</file>