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2" r:id="rId3"/>
    <p:sldId id="258" r:id="rId4"/>
    <p:sldId id="293" r:id="rId5"/>
    <p:sldId id="294" r:id="rId6"/>
    <p:sldId id="295" r:id="rId7"/>
    <p:sldId id="296" r:id="rId8"/>
    <p:sldId id="300" r:id="rId9"/>
    <p:sldId id="288" r:id="rId10"/>
    <p:sldId id="289" r:id="rId11"/>
    <p:sldId id="290" r:id="rId12"/>
    <p:sldId id="291" r:id="rId13"/>
    <p:sldId id="298"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82"/>
  </p:normalViewPr>
  <p:slideViewPr>
    <p:cSldViewPr snapToGrid="0" snapToObjects="1" showGuides="1">
      <p:cViewPr varScale="1">
        <p:scale>
          <a:sx n="90" d="100"/>
          <a:sy n="90" d="100"/>
        </p:scale>
        <p:origin x="55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31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4494EED8-283A-5649-BBD5-19202FDBA69B}"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406577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44417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8475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101516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9563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154215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143690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230766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292736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94EED8-283A-5649-BBD5-19202FDBA69B}"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28683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4EED8-283A-5649-BBD5-19202FDBA69B}"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54128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94EED8-283A-5649-BBD5-19202FDBA69B}"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35691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94EED8-283A-5649-BBD5-19202FDBA69B}"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149653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EED8-283A-5649-BBD5-19202FDBA69B}"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41205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94EED8-283A-5649-BBD5-19202FDBA69B}"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2769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94EED8-283A-5649-BBD5-19202FDBA69B}"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4EE97-B5BB-154D-AC97-4AE2583759D8}" type="slidenum">
              <a:rPr lang="en-US" smtClean="0"/>
              <a:t>‹#›</a:t>
            </a:fld>
            <a:endParaRPr lang="en-US"/>
          </a:p>
        </p:txBody>
      </p:sp>
    </p:spTree>
    <p:extLst>
      <p:ext uri="{BB962C8B-B14F-4D97-AF65-F5344CB8AC3E}">
        <p14:creationId xmlns:p14="http://schemas.microsoft.com/office/powerpoint/2010/main" val="21111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494EED8-283A-5649-BBD5-19202FDBA69B}" type="datetimeFigureOut">
              <a:rPr lang="en-US" smtClean="0"/>
              <a:t>9/13/2024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444EE97-B5BB-154D-AC97-4AE2583759D8}" type="slidenum">
              <a:rPr lang="en-US" smtClean="0"/>
              <a:t>‹#›</a:t>
            </a:fld>
            <a:endParaRPr lang="en-US"/>
          </a:p>
        </p:txBody>
      </p:sp>
    </p:spTree>
    <p:extLst>
      <p:ext uri="{BB962C8B-B14F-4D97-AF65-F5344CB8AC3E}">
        <p14:creationId xmlns:p14="http://schemas.microsoft.com/office/powerpoint/2010/main" val="29908478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tholiceducation.org.uk/schools/relationship-sex-education" TargetMode="External"/><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834" y="68961"/>
            <a:ext cx="9208226" cy="1200329"/>
          </a:xfrm>
          <a:prstGeom prst="rect">
            <a:avLst/>
          </a:prstGeom>
        </p:spPr>
        <p:txBody>
          <a:bodyPr wrap="none">
            <a:spAutoFit/>
          </a:bodyPr>
          <a:lstStyle/>
          <a:p>
            <a:pPr algn="ctr"/>
            <a:r>
              <a:rPr lang="en-GB" sz="3600" b="1" dirty="0">
                <a:solidFill>
                  <a:schemeClr val="bg1"/>
                </a:solidFill>
                <a:latin typeface="Calibri" panose="020F0502020204030204" pitchFamily="34" charset="0"/>
                <a:cs typeface="Calibri" panose="020F0502020204030204" pitchFamily="34" charset="0"/>
              </a:rPr>
              <a:t>St John Fisher RC Primary School RHE and PSHE</a:t>
            </a:r>
          </a:p>
          <a:p>
            <a:pPr algn="ctr"/>
            <a:r>
              <a:rPr lang="en-GB" sz="3600" b="1" dirty="0">
                <a:solidFill>
                  <a:schemeClr val="bg1"/>
                </a:solidFill>
                <a:latin typeface="Calibri" panose="020F0502020204030204" pitchFamily="34" charset="0"/>
                <a:cs typeface="Calibri" panose="020F0502020204030204" pitchFamily="34" charset="0"/>
              </a:rPr>
              <a:t> Programme</a:t>
            </a:r>
          </a:p>
        </p:txBody>
      </p:sp>
      <p:pic>
        <p:nvPicPr>
          <p:cNvPr id="4" name="Picture 3"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93800" y="153049"/>
            <a:ext cx="1008225" cy="910437"/>
          </a:xfrm>
          <a:prstGeom prst="rect">
            <a:avLst/>
          </a:prstGeom>
          <a:noFill/>
          <a:ln>
            <a:noFill/>
          </a:ln>
        </p:spPr>
      </p:pic>
      <p:sp>
        <p:nvSpPr>
          <p:cNvPr id="5" name="Rectangle 4"/>
          <p:cNvSpPr/>
          <p:nvPr/>
        </p:nvSpPr>
        <p:spPr>
          <a:xfrm>
            <a:off x="797912" y="1075183"/>
            <a:ext cx="11111346" cy="4524315"/>
          </a:xfrm>
          <a:prstGeom prst="rect">
            <a:avLst/>
          </a:prstGeom>
        </p:spPr>
        <p:txBody>
          <a:bodyPr wrap="square">
            <a:spAutoFit/>
          </a:bodyPr>
          <a:lstStyle/>
          <a:p>
            <a:endParaRPr lang="en-GB" sz="3600" dirty="0">
              <a:latin typeface="Calibri" panose="020F0502020204030204" pitchFamily="34" charset="0"/>
              <a:cs typeface="Calibri" panose="020F0502020204030204" pitchFamily="34" charset="0"/>
            </a:endParaRPr>
          </a:p>
          <a:p>
            <a:r>
              <a:rPr lang="en-GB" sz="3600" dirty="0">
                <a:solidFill>
                  <a:schemeClr val="bg1"/>
                </a:solidFill>
                <a:latin typeface="Calibri" panose="020F0502020204030204" pitchFamily="34" charset="0"/>
                <a:cs typeface="Calibri" panose="020F0502020204030204" pitchFamily="34" charset="0"/>
              </a:rPr>
              <a:t>At St John Fisher RC Primary we follow the diocesan approved programme ‘Life to the Full Plus’.</a:t>
            </a:r>
          </a:p>
          <a:p>
            <a:endParaRPr lang="en-GB" sz="3600" dirty="0">
              <a:solidFill>
                <a:schemeClr val="bg1"/>
              </a:solidFill>
              <a:latin typeface="Calibri" panose="020F0502020204030204" pitchFamily="34" charset="0"/>
              <a:cs typeface="Calibri" panose="020F0502020204030204" pitchFamily="34" charset="0"/>
            </a:endParaRPr>
          </a:p>
          <a:p>
            <a:r>
              <a:rPr lang="en-GB" sz="3600" dirty="0">
                <a:solidFill>
                  <a:schemeClr val="bg1"/>
                </a:solidFill>
                <a:latin typeface="Calibri" panose="020F0502020204030204" pitchFamily="34" charset="0"/>
                <a:cs typeface="Calibri" panose="020F0502020204030204" pitchFamily="34" charset="0"/>
              </a:rPr>
              <a:t>This includes Life to the Full, Ten Ten’s programme in Relationship and Health Education for Catholic primary schools in England, and an add on PSHE programme.</a:t>
            </a:r>
          </a:p>
          <a:p>
            <a:endParaRPr lang="en-GB"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90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989" y="458642"/>
            <a:ext cx="8474825" cy="5775903"/>
          </a:xfrm>
          <a:prstGeom prst="rect">
            <a:avLst/>
          </a:prstGeom>
        </p:spPr>
      </p:pic>
      <p:sp>
        <p:nvSpPr>
          <p:cNvPr id="2" name="TextBox 1"/>
          <p:cNvSpPr txBox="1"/>
          <p:nvPr/>
        </p:nvSpPr>
        <p:spPr>
          <a:xfrm>
            <a:off x="9337965" y="495587"/>
            <a:ext cx="2382982" cy="4247317"/>
          </a:xfrm>
          <a:prstGeom prst="rect">
            <a:avLst/>
          </a:prstGeom>
          <a:noFill/>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Sensitive  Topic</a:t>
            </a:r>
          </a:p>
          <a:p>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During the topic ‘Girls and Boys’ taught in the Autumn Term we introduce the names of genitalia to Year 1 and 2.</a:t>
            </a:r>
          </a:p>
          <a:p>
            <a:endParaRPr lang="en-GB" b="1"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These words may be used again during NSPCC PANTS Workshops (letters sent home – see dates for diary).</a:t>
            </a:r>
          </a:p>
        </p:txBody>
      </p:sp>
    </p:spTree>
    <p:extLst>
      <p:ext uri="{BB962C8B-B14F-4D97-AF65-F5344CB8AC3E}">
        <p14:creationId xmlns:p14="http://schemas.microsoft.com/office/powerpoint/2010/main" val="38810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506" y="100830"/>
            <a:ext cx="8377980" cy="601364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31658153"/>
              </p:ext>
            </p:extLst>
          </p:nvPr>
        </p:nvGraphicFramePr>
        <p:xfrm>
          <a:off x="8848436" y="137005"/>
          <a:ext cx="3121891" cy="6145790"/>
        </p:xfrm>
        <a:graphic>
          <a:graphicData uri="http://schemas.openxmlformats.org/drawingml/2006/table">
            <a:tbl>
              <a:tblPr firstRow="1" bandRow="1">
                <a:tableStyleId>{5940675A-B579-460E-94D1-54222C63F5DA}</a:tableStyleId>
              </a:tblPr>
              <a:tblGrid>
                <a:gridCol w="3121891">
                  <a:extLst>
                    <a:ext uri="{9D8B030D-6E8A-4147-A177-3AD203B41FA5}">
                      <a16:colId xmlns:a16="http://schemas.microsoft.com/office/drawing/2014/main" val="211504362"/>
                    </a:ext>
                  </a:extLst>
                </a:gridCol>
              </a:tblGrid>
              <a:tr h="6145790">
                <a:tc>
                  <a:txBody>
                    <a:bodyPr/>
                    <a:lstStyle/>
                    <a:p>
                      <a:r>
                        <a:rPr lang="en-GB" b="1" dirty="0">
                          <a:solidFill>
                            <a:schemeClr val="bg1"/>
                          </a:solidFill>
                          <a:latin typeface="Calibri" panose="020F0502020204030204" pitchFamily="34" charset="0"/>
                          <a:cs typeface="Calibri" panose="020F0502020204030204" pitchFamily="34" charset="0"/>
                        </a:rPr>
                        <a:t>Sensitive</a:t>
                      </a:r>
                      <a:r>
                        <a:rPr lang="en-GB" b="1" baseline="0" dirty="0">
                          <a:solidFill>
                            <a:schemeClr val="bg1"/>
                          </a:solidFill>
                          <a:latin typeface="Calibri" panose="020F0502020204030204" pitchFamily="34" charset="0"/>
                          <a:cs typeface="Calibri" panose="020F0502020204030204" pitchFamily="34" charset="0"/>
                        </a:rPr>
                        <a:t> Topics</a:t>
                      </a:r>
                      <a:endParaRPr lang="en-GB" b="1" dirty="0">
                        <a:solidFill>
                          <a:schemeClr val="bg1"/>
                        </a:solidFill>
                        <a:latin typeface="Calibri" panose="020F0502020204030204" pitchFamily="34" charset="0"/>
                        <a:cs typeface="Calibri" panose="020F0502020204030204" pitchFamily="34" charset="0"/>
                      </a:endParaRPr>
                    </a:p>
                    <a:p>
                      <a:endParaRPr lang="en-GB" b="1" dirty="0">
                        <a:solidFill>
                          <a:schemeClr val="bg1"/>
                        </a:solidFill>
                        <a:latin typeface="Calibri" panose="020F0502020204030204" pitchFamily="34" charset="0"/>
                        <a:cs typeface="Calibri" panose="020F0502020204030204" pitchFamily="34" charset="0"/>
                      </a:endParaRPr>
                    </a:p>
                    <a:p>
                      <a:r>
                        <a:rPr lang="en-GB" b="0" dirty="0">
                          <a:solidFill>
                            <a:schemeClr val="bg1"/>
                          </a:solidFill>
                          <a:latin typeface="Calibri" panose="020F0502020204030204" pitchFamily="34" charset="0"/>
                          <a:cs typeface="Calibri" panose="020F0502020204030204" pitchFamily="34" charset="0"/>
                        </a:rPr>
                        <a:t>We provide two sessions on puberty in the Autumn Term: What is Puberty? and Changing Bodies. </a:t>
                      </a:r>
                    </a:p>
                    <a:p>
                      <a:r>
                        <a:rPr lang="en-GB" b="0" i="1" dirty="0">
                          <a:solidFill>
                            <a:schemeClr val="bg1"/>
                          </a:solidFill>
                          <a:latin typeface="Calibri" panose="020F0502020204030204" pitchFamily="34" charset="0"/>
                          <a:cs typeface="Calibri" panose="020F0502020204030204" pitchFamily="34" charset="0"/>
                        </a:rPr>
                        <a:t>(NHS Website - It's completely normal for puberty to begin at any point from the ages of 8 to 14. The process can take up to 4 years.” )</a:t>
                      </a:r>
                    </a:p>
                    <a:p>
                      <a:endParaRPr lang="en-GB" b="0" i="1"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chemeClr val="bg1"/>
                          </a:solidFill>
                          <a:latin typeface="Calibri" panose="020F0502020204030204" pitchFamily="34" charset="0"/>
                          <a:cs typeface="Calibri" panose="020F0502020204030204" pitchFamily="34" charset="0"/>
                        </a:rPr>
                        <a:t>Module One, Unit 4, in a session called Life Cycles in which children learn about the human reproductive system. However, it does not discuss sexual intercourse.</a:t>
                      </a:r>
                      <a:endParaRPr lang="en-GB" b="0" i="1" dirty="0">
                        <a:solidFill>
                          <a:schemeClr val="bg1"/>
                        </a:solidFill>
                        <a:latin typeface="Calibri" panose="020F0502020204030204" pitchFamily="34" charset="0"/>
                        <a:cs typeface="Calibri" panose="020F0502020204030204" pitchFamily="34" charset="0"/>
                      </a:endParaRPr>
                    </a:p>
                    <a:p>
                      <a:endParaRPr lang="en-GB" b="1" i="1"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12434229"/>
                  </a:ext>
                </a:extLst>
              </a:tr>
            </a:tbl>
          </a:graphicData>
        </a:graphic>
      </p:graphicFrame>
    </p:spTree>
    <p:extLst>
      <p:ext uri="{BB962C8B-B14F-4D97-AF65-F5344CB8AC3E}">
        <p14:creationId xmlns:p14="http://schemas.microsoft.com/office/powerpoint/2010/main" val="131438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286" y="304079"/>
            <a:ext cx="7504986" cy="522850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74340278"/>
              </p:ext>
            </p:extLst>
          </p:nvPr>
        </p:nvGraphicFramePr>
        <p:xfrm>
          <a:off x="8137236" y="257848"/>
          <a:ext cx="3833091" cy="6400800"/>
        </p:xfrm>
        <a:graphic>
          <a:graphicData uri="http://schemas.openxmlformats.org/drawingml/2006/table">
            <a:tbl>
              <a:tblPr firstRow="1" bandRow="1">
                <a:tableStyleId>{5940675A-B579-460E-94D1-54222C63F5DA}</a:tableStyleId>
              </a:tblPr>
              <a:tblGrid>
                <a:gridCol w="3833091">
                  <a:extLst>
                    <a:ext uri="{9D8B030D-6E8A-4147-A177-3AD203B41FA5}">
                      <a16:colId xmlns:a16="http://schemas.microsoft.com/office/drawing/2014/main" val="211504362"/>
                    </a:ext>
                  </a:extLst>
                </a:gridCol>
              </a:tblGrid>
              <a:tr h="6364625">
                <a:tc>
                  <a:txBody>
                    <a:bodyPr/>
                    <a:lstStyle/>
                    <a:p>
                      <a:r>
                        <a:rPr lang="en-GB" b="1" dirty="0">
                          <a:solidFill>
                            <a:schemeClr val="bg1"/>
                          </a:solidFill>
                          <a:latin typeface="Calibri" panose="020F0502020204030204" pitchFamily="34" charset="0"/>
                          <a:cs typeface="Calibri" panose="020F0502020204030204" pitchFamily="34" charset="0"/>
                        </a:rPr>
                        <a:t>Sensitive</a:t>
                      </a:r>
                      <a:r>
                        <a:rPr lang="en-GB" b="1" baseline="0" dirty="0">
                          <a:solidFill>
                            <a:schemeClr val="bg1"/>
                          </a:solidFill>
                          <a:latin typeface="Calibri" panose="020F0502020204030204" pitchFamily="34" charset="0"/>
                          <a:cs typeface="Calibri" panose="020F0502020204030204" pitchFamily="34" charset="0"/>
                        </a:rPr>
                        <a:t> Topics</a:t>
                      </a:r>
                      <a:endParaRPr lang="en-GB" b="1"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Calibri" panose="020F0502020204030204" pitchFamily="34" charset="0"/>
                          <a:cs typeface="Calibri" panose="020F0502020204030204" pitchFamily="34" charset="0"/>
                        </a:rPr>
                        <a:t>One of the sessions in Upper Key Stage Two, Seeing Stuff Online, Autumn Term, addresses the risks that children face from seeing explicit images and videos online. </a:t>
                      </a:r>
                    </a:p>
                    <a:p>
                      <a:endParaRPr lang="en-GB" b="1"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Calibri" panose="020F0502020204030204" pitchFamily="34" charset="0"/>
                          <a:cs typeface="Calibri" panose="020F0502020204030204" pitchFamily="34" charset="0"/>
                        </a:rPr>
                        <a:t>Year 6, </a:t>
                      </a:r>
                      <a:r>
                        <a:rPr lang="en-GB" dirty="0">
                          <a:solidFill>
                            <a:schemeClr val="bg1"/>
                          </a:solidFill>
                          <a:latin typeface="Calibri" panose="020F0502020204030204" pitchFamily="34" charset="0"/>
                          <a:cs typeface="Calibri" panose="020F0502020204030204" pitchFamily="34" charset="0"/>
                        </a:rPr>
                        <a:t>Making Babies,</a:t>
                      </a:r>
                      <a:r>
                        <a:rPr lang="en-GB" baseline="0" dirty="0">
                          <a:solidFill>
                            <a:schemeClr val="bg1"/>
                          </a:solidFill>
                          <a:latin typeface="Calibri" panose="020F0502020204030204" pitchFamily="34" charset="0"/>
                          <a:cs typeface="Calibri" panose="020F0502020204030204" pitchFamily="34" charset="0"/>
                        </a:rPr>
                        <a:t> Autumn Term, </a:t>
                      </a:r>
                      <a:r>
                        <a:rPr lang="en-GB" dirty="0">
                          <a:solidFill>
                            <a:schemeClr val="bg1"/>
                          </a:solidFill>
                          <a:latin typeface="Calibri" panose="020F0502020204030204" pitchFamily="34" charset="0"/>
                          <a:cs typeface="Calibri" panose="020F0502020204030204" pitchFamily="34" charset="0"/>
                        </a:rPr>
                        <a:t>Sexual intimacy is discussed within the context of a heterosexual marriage, and the Catholic-Christian point of view is clearly stated.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pitchFamily="34" charset="0"/>
                        <a:cs typeface="Calibri" panose="020F0502020204030204" pitchFamily="34" charset="0"/>
                      </a:endParaRPr>
                    </a:p>
                    <a:p>
                      <a:pPr marL="0" indent="0">
                        <a:spcBef>
                          <a:spcPts val="0"/>
                        </a:spcBef>
                        <a:spcAft>
                          <a:spcPts val="0"/>
                        </a:spcAft>
                        <a:buNone/>
                      </a:pPr>
                      <a:r>
                        <a:rPr lang="en-GB" b="1" dirty="0">
                          <a:solidFill>
                            <a:schemeClr val="bg1"/>
                          </a:solidFill>
                          <a:latin typeface="Calibri" panose="020F0502020204030204" pitchFamily="34" charset="0"/>
                          <a:cs typeface="Calibri" panose="020F0502020204030204" pitchFamily="34" charset="0"/>
                        </a:rPr>
                        <a:t>Pupils will learn:</a:t>
                      </a:r>
                    </a:p>
                    <a:p>
                      <a:pPr marL="0" indent="0">
                        <a:spcBef>
                          <a:spcPts val="0"/>
                        </a:spcBef>
                        <a:spcAft>
                          <a:spcPts val="0"/>
                        </a:spcAft>
                        <a:buNone/>
                      </a:pPr>
                      <a:r>
                        <a:rPr lang="en-GB" dirty="0">
                          <a:solidFill>
                            <a:schemeClr val="bg1"/>
                          </a:solidFill>
                          <a:latin typeface="Calibri" panose="020F0502020204030204" pitchFamily="34" charset="0"/>
                          <a:cs typeface="Calibri" panose="020F0502020204030204" pitchFamily="34" charset="0"/>
                        </a:rPr>
                        <a:t>Basic scientific facts about sexual intercourse between a man and woman</a:t>
                      </a:r>
                    </a:p>
                    <a:p>
                      <a:pPr marL="0" indent="0">
                        <a:spcBef>
                          <a:spcPts val="0"/>
                        </a:spcBef>
                        <a:spcAft>
                          <a:spcPts val="0"/>
                        </a:spcAft>
                        <a:buNone/>
                      </a:pPr>
                      <a:r>
                        <a:rPr lang="en-GB" dirty="0">
                          <a:solidFill>
                            <a:schemeClr val="bg1"/>
                          </a:solidFill>
                          <a:latin typeface="Calibri" panose="020F0502020204030204" pitchFamily="34" charset="0"/>
                          <a:cs typeface="Calibri" panose="020F0502020204030204" pitchFamily="34" charset="0"/>
                        </a:rPr>
                        <a:t>The physical, emotional, moral and spiritual implications of sexual intercourse</a:t>
                      </a:r>
                    </a:p>
                    <a:p>
                      <a:pPr marL="0" indent="0">
                        <a:spcBef>
                          <a:spcPts val="0"/>
                        </a:spcBef>
                        <a:spcAft>
                          <a:spcPts val="0"/>
                        </a:spcAft>
                        <a:buNone/>
                      </a:pPr>
                      <a:r>
                        <a:rPr lang="en-GB" dirty="0">
                          <a:solidFill>
                            <a:schemeClr val="bg1"/>
                          </a:solidFill>
                          <a:latin typeface="Calibri" panose="020F0502020204030204" pitchFamily="34" charset="0"/>
                          <a:cs typeface="Calibri" panose="020F0502020204030204" pitchFamily="34" charset="0"/>
                        </a:rPr>
                        <a:t>The Christian viewpoint that sexual intercourse should be saved for marriage</a:t>
                      </a:r>
                    </a:p>
                  </a:txBody>
                  <a:tcPr/>
                </a:tc>
                <a:extLst>
                  <a:ext uri="{0D108BD9-81ED-4DB2-BD59-A6C34878D82A}">
                    <a16:rowId xmlns:a16="http://schemas.microsoft.com/office/drawing/2014/main" val="2712434229"/>
                  </a:ext>
                </a:extLst>
              </a:tr>
            </a:tbl>
          </a:graphicData>
        </a:graphic>
      </p:graphicFrame>
    </p:spTree>
    <p:extLst>
      <p:ext uri="{BB962C8B-B14F-4D97-AF65-F5344CB8AC3E}">
        <p14:creationId xmlns:p14="http://schemas.microsoft.com/office/powerpoint/2010/main" val="409396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102" y="914400"/>
            <a:ext cx="11018261" cy="5578764"/>
          </a:xfrm>
        </p:spPr>
        <p:txBody>
          <a:bodyPr>
            <a:noAutofit/>
          </a:bodyPr>
          <a:lstStyle/>
          <a:p>
            <a:pPr marL="0" indent="0">
              <a:buNone/>
            </a:pPr>
            <a:endParaRPr lang="en-GB" b="1" dirty="0">
              <a:latin typeface="Calibri" panose="020F0502020204030204" pitchFamily="34" charset="0"/>
              <a:cs typeface="Calibri" panose="020F0502020204030204" pitchFamily="34" charset="0"/>
            </a:endParaRPr>
          </a:p>
          <a:p>
            <a:pPr marL="0" indent="0">
              <a:buNone/>
            </a:pPr>
            <a:r>
              <a:rPr lang="en-GB" b="1" dirty="0">
                <a:latin typeface="Calibri" panose="020F0502020204030204" pitchFamily="34" charset="0"/>
                <a:cs typeface="Calibri" panose="020F0502020204030204" pitchFamily="34" charset="0"/>
              </a:rPr>
              <a:t>Year Six - Life to the Full Plus LGBT Content</a:t>
            </a:r>
          </a:p>
          <a:p>
            <a:r>
              <a:rPr lang="en-GB" dirty="0">
                <a:latin typeface="Calibri" panose="020F0502020204030204" pitchFamily="34" charset="0"/>
                <a:cs typeface="Calibri" panose="020F0502020204030204" pitchFamily="34" charset="0"/>
              </a:rPr>
              <a:t>The programme examines difference and bullying, but does not explicitly highlight LGBT people within this context.</a:t>
            </a:r>
          </a:p>
          <a:p>
            <a:r>
              <a:rPr lang="en-GB" dirty="0">
                <a:latin typeface="Calibri" panose="020F0502020204030204" pitchFamily="34" charset="0"/>
                <a:cs typeface="Calibri" panose="020F0502020204030204" pitchFamily="34" charset="0"/>
              </a:rPr>
              <a:t>The presenters on film say that some children have ‘two mums and two dads’ as part of a list of different family set-ups – this is the only explicit reference to same-sex relationships in the programme.</a:t>
            </a:r>
          </a:p>
          <a:p>
            <a:r>
              <a:rPr lang="en-GB" dirty="0">
                <a:latin typeface="Calibri" panose="020F0502020204030204" pitchFamily="34" charset="0"/>
                <a:cs typeface="Calibri" panose="020F0502020204030204" pitchFamily="34" charset="0"/>
              </a:rPr>
              <a:t>Children are taught to recognise prejudice and discriminatory behaviours in themselves and others. In the context of hearing various descriptions of prejudiced actions, children learn that homophobia is being prejudiced against someone because they are attracted to someone of the same sex.</a:t>
            </a:r>
          </a:p>
          <a:p>
            <a:r>
              <a:rPr lang="en-GB" dirty="0">
                <a:latin typeface="Calibri" panose="020F0502020204030204" pitchFamily="34" charset="0"/>
                <a:cs typeface="Calibri" panose="020F0502020204030204" pitchFamily="34" charset="0"/>
              </a:rPr>
              <a:t>Children will explore the concept of gender stereotypes and how these stereotypes might make us feel. </a:t>
            </a:r>
          </a:p>
          <a:p>
            <a:r>
              <a:rPr lang="en-GB" dirty="0">
                <a:latin typeface="Calibri" panose="020F0502020204030204" pitchFamily="34" charset="0"/>
                <a:cs typeface="Calibri" panose="020F0502020204030204" pitchFamily="34" charset="0"/>
              </a:rPr>
              <a:t>Children will be taught that gender identity is separate from sexual orientation. Children will be encouraged to celebrate God's creation by valuing the uniqueness of each and every person.</a:t>
            </a:r>
          </a:p>
        </p:txBody>
      </p:sp>
      <p:sp>
        <p:nvSpPr>
          <p:cNvPr id="4" name="Rectangle 3"/>
          <p:cNvSpPr/>
          <p:nvPr/>
        </p:nvSpPr>
        <p:spPr>
          <a:xfrm>
            <a:off x="1653308" y="238934"/>
            <a:ext cx="10898909" cy="954107"/>
          </a:xfrm>
          <a:prstGeom prst="rect">
            <a:avLst/>
          </a:prstGeom>
        </p:spPr>
        <p:txBody>
          <a:bodyPr wrap="square">
            <a:spAutoFit/>
          </a:bodyPr>
          <a:lstStyle/>
          <a:p>
            <a:pPr algn="ctr"/>
            <a:r>
              <a:rPr lang="en-GB" sz="2800" b="1" dirty="0">
                <a:solidFill>
                  <a:schemeClr val="bg2">
                    <a:lumMod val="75000"/>
                  </a:schemeClr>
                </a:solidFill>
                <a:latin typeface="Calibri" panose="020F0502020204030204" pitchFamily="34" charset="0"/>
                <a:cs typeface="Calibri" panose="020F0502020204030204" pitchFamily="34" charset="0"/>
              </a:rPr>
              <a:t>St John Fisher RC Primary School RHE and PSHE</a:t>
            </a:r>
          </a:p>
          <a:p>
            <a:pPr algn="ctr"/>
            <a:r>
              <a:rPr lang="en-GB" sz="2800" b="1" dirty="0">
                <a:solidFill>
                  <a:schemeClr val="bg2">
                    <a:lumMod val="75000"/>
                  </a:schemeClr>
                </a:solidFill>
                <a:latin typeface="Calibri" panose="020F0502020204030204" pitchFamily="34" charset="0"/>
                <a:cs typeface="Calibri" panose="020F0502020204030204" pitchFamily="34" charset="0"/>
              </a:rPr>
              <a:t> Programme</a:t>
            </a:r>
          </a:p>
        </p:txBody>
      </p:sp>
      <p:pic>
        <p:nvPicPr>
          <p:cNvPr id="5" name="Picture 4"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93800" y="153049"/>
            <a:ext cx="1008225" cy="910437"/>
          </a:xfrm>
          <a:prstGeom prst="rect">
            <a:avLst/>
          </a:prstGeom>
          <a:noFill/>
          <a:ln>
            <a:noFill/>
          </a:ln>
        </p:spPr>
      </p:pic>
    </p:spTree>
    <p:extLst>
      <p:ext uri="{BB962C8B-B14F-4D97-AF65-F5344CB8AC3E}">
        <p14:creationId xmlns:p14="http://schemas.microsoft.com/office/powerpoint/2010/main" val="38731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109" y="3363606"/>
            <a:ext cx="2606040" cy="3139321"/>
          </a:xfrm>
          <a:prstGeom prst="rect">
            <a:avLst/>
          </a:prstGeom>
          <a:solidFill>
            <a:srgbClr val="FFFF00"/>
          </a:solidFill>
        </p:spPr>
        <p:txBody>
          <a:bodyPr wrap="square" rtlCol="0">
            <a:spAutoFit/>
          </a:bodyPr>
          <a:lstStyle/>
          <a:p>
            <a:r>
              <a:rPr lang="en-GB" b="1" dirty="0">
                <a:solidFill>
                  <a:schemeClr val="bg1"/>
                </a:solidFill>
              </a:rPr>
              <a:t>Please login to the parent portal to find out more interesting information.</a:t>
            </a:r>
          </a:p>
          <a:p>
            <a:endParaRPr lang="en-GB" b="1" dirty="0">
              <a:solidFill>
                <a:schemeClr val="bg1"/>
              </a:solidFill>
            </a:endParaRPr>
          </a:p>
          <a:p>
            <a:endParaRPr lang="en-GB" b="1" dirty="0">
              <a:solidFill>
                <a:schemeClr val="bg1"/>
              </a:solidFill>
            </a:endParaRPr>
          </a:p>
          <a:p>
            <a:r>
              <a:rPr lang="en-GB" b="1" dirty="0">
                <a:solidFill>
                  <a:schemeClr val="bg1"/>
                </a:solidFill>
              </a:rPr>
              <a:t>Please contact the school with any further questions.</a:t>
            </a:r>
          </a:p>
          <a:p>
            <a:endParaRPr lang="en-GB" b="1" dirty="0">
              <a:solidFill>
                <a:schemeClr val="bg1"/>
              </a:solidFill>
            </a:endParaRPr>
          </a:p>
          <a:p>
            <a:r>
              <a:rPr lang="en-GB" b="1" dirty="0">
                <a:solidFill>
                  <a:schemeClr val="bg1"/>
                </a:solidFill>
              </a:rPr>
              <a:t>Thank you.</a:t>
            </a:r>
          </a:p>
        </p:txBody>
      </p:sp>
      <p:pic>
        <p:nvPicPr>
          <p:cNvPr id="2" name="Picture 1"/>
          <p:cNvPicPr>
            <a:picLocks noChangeAspect="1"/>
          </p:cNvPicPr>
          <p:nvPr/>
        </p:nvPicPr>
        <p:blipFill>
          <a:blip r:embed="rId2"/>
          <a:stretch>
            <a:fillRect/>
          </a:stretch>
        </p:blipFill>
        <p:spPr>
          <a:xfrm>
            <a:off x="2538412" y="1195413"/>
            <a:ext cx="8070987" cy="1376682"/>
          </a:xfrm>
          <a:prstGeom prst="rect">
            <a:avLst/>
          </a:prstGeom>
        </p:spPr>
      </p:pic>
    </p:spTree>
    <p:extLst>
      <p:ext uri="{BB962C8B-B14F-4D97-AF65-F5344CB8AC3E}">
        <p14:creationId xmlns:p14="http://schemas.microsoft.com/office/powerpoint/2010/main" val="290880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824297" cy="5567218"/>
          </a:xfrm>
        </p:spPr>
        <p:txBody>
          <a:bodyPr>
            <a:normAutofit/>
          </a:bodyPr>
          <a:lstStyle/>
          <a:p>
            <a:pPr marL="0" indent="0">
              <a:buNone/>
            </a:pPr>
            <a:r>
              <a:rPr lang="en-GB" sz="3600" dirty="0">
                <a:latin typeface="Calibri" panose="020F0502020204030204" pitchFamily="34" charset="0"/>
                <a:cs typeface="Calibri" panose="020F0502020204030204" pitchFamily="34" charset="0"/>
              </a:rPr>
              <a:t>Relationships and Health Education based on the Department of Education guidance became statutory during the academic year 2020/21. The Life to the Full  programme is rooted in a Christian understanding of the human person, based on “</a:t>
            </a:r>
            <a:r>
              <a:rPr lang="en-GB" sz="3600" u="sng" dirty="0">
                <a:latin typeface="Calibri" panose="020F0502020204030204" pitchFamily="34" charset="0"/>
                <a:cs typeface="Calibri" panose="020F0502020204030204" pitchFamily="34" charset="0"/>
                <a:hlinkClick r:id="rId2"/>
              </a:rPr>
              <a:t>A Model Catholic RSE Curriculum</a:t>
            </a:r>
            <a:r>
              <a:rPr lang="en-GB" sz="3600" dirty="0">
                <a:latin typeface="Calibri" panose="020F0502020204030204" pitchFamily="34" charset="0"/>
                <a:cs typeface="Calibri" panose="020F0502020204030204" pitchFamily="34" charset="0"/>
              </a:rPr>
              <a:t>” provided by the Catholic Education Service.</a:t>
            </a:r>
          </a:p>
        </p:txBody>
      </p:sp>
      <p:sp>
        <p:nvSpPr>
          <p:cNvPr id="2" name="Rectangle 1"/>
          <p:cNvSpPr/>
          <p:nvPr/>
        </p:nvSpPr>
        <p:spPr>
          <a:xfrm>
            <a:off x="1791855" y="153049"/>
            <a:ext cx="10677235" cy="1200329"/>
          </a:xfrm>
          <a:prstGeom prst="rect">
            <a:avLst/>
          </a:prstGeom>
        </p:spPr>
        <p:txBody>
          <a:bodyPr wrap="square">
            <a:spAutoFit/>
          </a:bodyPr>
          <a:lstStyle/>
          <a:p>
            <a:pPr algn="ctr"/>
            <a:r>
              <a:rPr lang="en-GB" sz="3600" b="1" dirty="0">
                <a:solidFill>
                  <a:schemeClr val="bg2">
                    <a:lumMod val="75000"/>
                  </a:schemeClr>
                </a:solidFill>
                <a:latin typeface="Calibri" panose="020F0502020204030204" pitchFamily="34" charset="0"/>
                <a:cs typeface="Calibri" panose="020F0502020204030204" pitchFamily="34" charset="0"/>
              </a:rPr>
              <a:t>St John Fisher RC Primary School RHE and PSHE</a:t>
            </a:r>
          </a:p>
          <a:p>
            <a:pPr algn="ctr"/>
            <a:r>
              <a:rPr lang="en-GB" sz="3600" b="1" dirty="0">
                <a:solidFill>
                  <a:schemeClr val="bg2">
                    <a:lumMod val="75000"/>
                  </a:schemeClr>
                </a:solidFill>
                <a:latin typeface="Calibri" panose="020F0502020204030204" pitchFamily="34" charset="0"/>
                <a:cs typeface="Calibri" panose="020F0502020204030204" pitchFamily="34" charset="0"/>
              </a:rPr>
              <a:t> Programme</a:t>
            </a:r>
          </a:p>
        </p:txBody>
      </p:sp>
      <p:pic>
        <p:nvPicPr>
          <p:cNvPr id="4" name="Picture 3"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93800" y="153049"/>
            <a:ext cx="1008225" cy="910437"/>
          </a:xfrm>
          <a:prstGeom prst="rect">
            <a:avLst/>
          </a:prstGeom>
          <a:noFill/>
          <a:ln>
            <a:noFill/>
          </a:ln>
        </p:spPr>
      </p:pic>
    </p:spTree>
    <p:extLst>
      <p:ext uri="{BB962C8B-B14F-4D97-AF65-F5344CB8AC3E}">
        <p14:creationId xmlns:p14="http://schemas.microsoft.com/office/powerpoint/2010/main" val="351314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BB3F3-AD39-1A4D-9068-157D106CF08B}"/>
              </a:ext>
            </a:extLst>
          </p:cNvPr>
          <p:cNvPicPr>
            <a:picLocks noChangeAspect="1"/>
          </p:cNvPicPr>
          <p:nvPr/>
        </p:nvPicPr>
        <p:blipFill>
          <a:blip r:embed="rId2"/>
          <a:stretch>
            <a:fillRect/>
          </a:stretch>
        </p:blipFill>
        <p:spPr>
          <a:xfrm>
            <a:off x="0" y="7188"/>
            <a:ext cx="12192000" cy="684362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D97EE06B-FA4E-9D43-8F4B-5BC0D6241C7E}"/>
              </a:ext>
            </a:extLst>
          </p:cNvPr>
          <p:cNvPicPr>
            <a:picLocks noChangeAspect="1"/>
          </p:cNvPicPr>
          <p:nvPr/>
        </p:nvPicPr>
        <p:blipFill>
          <a:blip r:embed="rId3"/>
          <a:stretch>
            <a:fillRect/>
          </a:stretch>
        </p:blipFill>
        <p:spPr>
          <a:xfrm>
            <a:off x="0" y="7188"/>
            <a:ext cx="12192000" cy="6843623"/>
          </a:xfrm>
          <a:prstGeom prst="rect">
            <a:avLst/>
          </a:prstGeom>
        </p:spPr>
      </p:pic>
      <p:pic>
        <p:nvPicPr>
          <p:cNvPr id="8" name="Picture 7" descr="Diagram&#10;&#10;Description automatically generated">
            <a:extLst>
              <a:ext uri="{FF2B5EF4-FFF2-40B4-BE49-F238E27FC236}">
                <a16:creationId xmlns:a16="http://schemas.microsoft.com/office/drawing/2014/main" id="{59BF2A3A-DF35-F34C-98C8-54206C731BD4}"/>
              </a:ext>
            </a:extLst>
          </p:cNvPr>
          <p:cNvPicPr>
            <a:picLocks noChangeAspect="1"/>
          </p:cNvPicPr>
          <p:nvPr/>
        </p:nvPicPr>
        <p:blipFill>
          <a:blip r:embed="rId4"/>
          <a:stretch>
            <a:fillRect/>
          </a:stretch>
        </p:blipFill>
        <p:spPr>
          <a:xfrm>
            <a:off x="0" y="7188"/>
            <a:ext cx="12192000" cy="684362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CD3D6075-8F5C-CE44-8B0F-B272E7920479}"/>
              </a:ext>
            </a:extLst>
          </p:cNvPr>
          <p:cNvPicPr>
            <a:picLocks noChangeAspect="1"/>
          </p:cNvPicPr>
          <p:nvPr/>
        </p:nvPicPr>
        <p:blipFill>
          <a:blip r:embed="rId5"/>
          <a:stretch>
            <a:fillRect/>
          </a:stretch>
        </p:blipFill>
        <p:spPr>
          <a:xfrm>
            <a:off x="0" y="7188"/>
            <a:ext cx="12192000" cy="6843623"/>
          </a:xfrm>
          <a:prstGeom prst="rect">
            <a:avLst/>
          </a:prstGeom>
        </p:spPr>
      </p:pic>
      <p:pic>
        <p:nvPicPr>
          <p:cNvPr id="16" name="Picture 15" descr="Diagram&#10;&#10;Description automatically generated">
            <a:extLst>
              <a:ext uri="{FF2B5EF4-FFF2-40B4-BE49-F238E27FC236}">
                <a16:creationId xmlns:a16="http://schemas.microsoft.com/office/drawing/2014/main" id="{132A80F7-3DA3-8D4D-9694-C49F7BC9EE9C}"/>
              </a:ext>
            </a:extLst>
          </p:cNvPr>
          <p:cNvPicPr>
            <a:picLocks noChangeAspect="1"/>
          </p:cNvPicPr>
          <p:nvPr/>
        </p:nvPicPr>
        <p:blipFill>
          <a:blip r:embed="rId6"/>
          <a:stretch>
            <a:fillRect/>
          </a:stretch>
        </p:blipFill>
        <p:spPr>
          <a:xfrm>
            <a:off x="0" y="7188"/>
            <a:ext cx="12192000" cy="6843623"/>
          </a:xfrm>
          <a:prstGeom prst="rect">
            <a:avLst/>
          </a:prstGeom>
        </p:spPr>
      </p:pic>
      <p:pic>
        <p:nvPicPr>
          <p:cNvPr id="19" name="Picture 18" descr="Diagram&#10;&#10;Description automatically generated">
            <a:extLst>
              <a:ext uri="{FF2B5EF4-FFF2-40B4-BE49-F238E27FC236}">
                <a16:creationId xmlns:a16="http://schemas.microsoft.com/office/drawing/2014/main" id="{A2D63AB0-1C92-9743-95D3-1101EE91F5A9}"/>
              </a:ext>
            </a:extLst>
          </p:cNvPr>
          <p:cNvPicPr>
            <a:picLocks noChangeAspect="1"/>
          </p:cNvPicPr>
          <p:nvPr/>
        </p:nvPicPr>
        <p:blipFill>
          <a:blip r:embed="rId7"/>
          <a:stretch>
            <a:fillRect/>
          </a:stretch>
        </p:blipFill>
        <p:spPr>
          <a:xfrm>
            <a:off x="0" y="7188"/>
            <a:ext cx="12192000" cy="6843623"/>
          </a:xfrm>
          <a:prstGeom prst="rect">
            <a:avLst/>
          </a:prstGeom>
        </p:spPr>
      </p:pic>
      <p:pic>
        <p:nvPicPr>
          <p:cNvPr id="21" name="Picture 20" descr="Diagram&#10;&#10;Description automatically generated">
            <a:extLst>
              <a:ext uri="{FF2B5EF4-FFF2-40B4-BE49-F238E27FC236}">
                <a16:creationId xmlns:a16="http://schemas.microsoft.com/office/drawing/2014/main" id="{9AAFAD7B-BDFB-8B43-BFA8-4720CEEBD95E}"/>
              </a:ext>
            </a:extLst>
          </p:cNvPr>
          <p:cNvPicPr>
            <a:picLocks noChangeAspect="1"/>
          </p:cNvPicPr>
          <p:nvPr/>
        </p:nvPicPr>
        <p:blipFill>
          <a:blip r:embed="rId8"/>
          <a:stretch>
            <a:fillRect/>
          </a:stretch>
        </p:blipFill>
        <p:spPr>
          <a:xfrm>
            <a:off x="0" y="7188"/>
            <a:ext cx="12192000" cy="6843623"/>
          </a:xfrm>
          <a:prstGeom prst="rect">
            <a:avLst/>
          </a:prstGeom>
        </p:spPr>
      </p:pic>
      <p:pic>
        <p:nvPicPr>
          <p:cNvPr id="23" name="Picture 22" descr="Diagram&#10;&#10;Description automatically generated">
            <a:extLst>
              <a:ext uri="{FF2B5EF4-FFF2-40B4-BE49-F238E27FC236}">
                <a16:creationId xmlns:a16="http://schemas.microsoft.com/office/drawing/2014/main" id="{A651CD10-2F6A-7D43-80C3-9BC2E3B51DC8}"/>
              </a:ext>
            </a:extLst>
          </p:cNvPr>
          <p:cNvPicPr>
            <a:picLocks noChangeAspect="1"/>
          </p:cNvPicPr>
          <p:nvPr/>
        </p:nvPicPr>
        <p:blipFill>
          <a:blip r:embed="rId9"/>
          <a:stretch>
            <a:fillRect/>
          </a:stretch>
        </p:blipFill>
        <p:spPr>
          <a:xfrm>
            <a:off x="110836" y="14377"/>
            <a:ext cx="12192000" cy="6843623"/>
          </a:xfrm>
          <a:prstGeom prst="rect">
            <a:avLst/>
          </a:prstGeom>
        </p:spPr>
      </p:pic>
      <p:sp>
        <p:nvSpPr>
          <p:cNvPr id="2" name="TextBox 1"/>
          <p:cNvSpPr txBox="1"/>
          <p:nvPr/>
        </p:nvSpPr>
        <p:spPr>
          <a:xfrm>
            <a:off x="9568873" y="4248728"/>
            <a:ext cx="1542473" cy="923330"/>
          </a:xfrm>
          <a:prstGeom prst="rect">
            <a:avLst/>
          </a:prstGeom>
          <a:noFill/>
        </p:spPr>
        <p:txBody>
          <a:bodyPr wrap="square" rtlCol="0">
            <a:spAutoFit/>
          </a:bodyPr>
          <a:lstStyle/>
          <a:p>
            <a:r>
              <a:rPr lang="en-GB" dirty="0"/>
              <a:t>Money</a:t>
            </a:r>
          </a:p>
          <a:p>
            <a:r>
              <a:rPr lang="en-GB" dirty="0"/>
              <a:t>The World of Work</a:t>
            </a:r>
          </a:p>
        </p:txBody>
      </p:sp>
    </p:spTree>
    <p:extLst>
      <p:ext uri="{BB962C8B-B14F-4D97-AF65-F5344CB8AC3E}">
        <p14:creationId xmlns:p14="http://schemas.microsoft.com/office/powerpoint/2010/main" val="234962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05740" y="432091"/>
            <a:ext cx="6491570" cy="6051617"/>
          </a:xfrm>
          <a:prstGeom prst="rect">
            <a:avLst/>
          </a:prstGeom>
        </p:spPr>
      </p:pic>
      <p:sp>
        <p:nvSpPr>
          <p:cNvPr id="2" name="TextBox 1"/>
          <p:cNvSpPr txBox="1"/>
          <p:nvPr/>
        </p:nvSpPr>
        <p:spPr>
          <a:xfrm>
            <a:off x="249382" y="581891"/>
            <a:ext cx="3565236" cy="1477328"/>
          </a:xfrm>
          <a:prstGeom prst="rect">
            <a:avLst/>
          </a:prstGeom>
          <a:noFill/>
        </p:spPr>
        <p:txBody>
          <a:bodyPr wrap="square" rtlCol="0">
            <a:spAutoFit/>
          </a:bodyPr>
          <a:lstStyle/>
          <a:p>
            <a:r>
              <a:rPr lang="en-GB" b="1" dirty="0">
                <a:solidFill>
                  <a:schemeClr val="bg1"/>
                </a:solidFill>
              </a:rPr>
              <a:t>An overview of each module</a:t>
            </a:r>
            <a:r>
              <a:rPr lang="en-GB" dirty="0">
                <a:solidFill>
                  <a:schemeClr val="bg1"/>
                </a:solidFill>
              </a:rPr>
              <a:t>.</a:t>
            </a:r>
          </a:p>
          <a:p>
            <a:endParaRPr lang="en-GB" dirty="0">
              <a:solidFill>
                <a:schemeClr val="bg1"/>
              </a:solidFill>
            </a:endParaRPr>
          </a:p>
          <a:p>
            <a:r>
              <a:rPr lang="en-GB" b="1" dirty="0">
                <a:solidFill>
                  <a:schemeClr val="bg1"/>
                </a:solidFill>
              </a:rPr>
              <a:t>Module 1</a:t>
            </a:r>
            <a:r>
              <a:rPr lang="en-GB" dirty="0">
                <a:solidFill>
                  <a:schemeClr val="bg1"/>
                </a:solidFill>
              </a:rPr>
              <a:t> – Autumn Term</a:t>
            </a:r>
          </a:p>
          <a:p>
            <a:r>
              <a:rPr lang="en-GB" b="1" dirty="0">
                <a:solidFill>
                  <a:schemeClr val="bg1"/>
                </a:solidFill>
              </a:rPr>
              <a:t>Module 2</a:t>
            </a:r>
            <a:r>
              <a:rPr lang="en-GB" dirty="0">
                <a:solidFill>
                  <a:schemeClr val="bg1"/>
                </a:solidFill>
              </a:rPr>
              <a:t> – Spring Term</a:t>
            </a:r>
          </a:p>
          <a:p>
            <a:r>
              <a:rPr lang="en-GB" b="1" dirty="0">
                <a:solidFill>
                  <a:schemeClr val="bg1"/>
                </a:solidFill>
              </a:rPr>
              <a:t>Module 3</a:t>
            </a:r>
            <a:r>
              <a:rPr lang="en-GB" dirty="0">
                <a:solidFill>
                  <a:schemeClr val="bg1"/>
                </a:solidFill>
              </a:rPr>
              <a:t> – Summer Term</a:t>
            </a:r>
          </a:p>
        </p:txBody>
      </p:sp>
    </p:spTree>
    <p:extLst>
      <p:ext uri="{BB962C8B-B14F-4D97-AF65-F5344CB8AC3E}">
        <p14:creationId xmlns:p14="http://schemas.microsoft.com/office/powerpoint/2010/main" val="200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57595" y="150090"/>
            <a:ext cx="7346477" cy="6454193"/>
          </a:xfrm>
          <a:prstGeom prst="rect">
            <a:avLst/>
          </a:prstGeom>
        </p:spPr>
      </p:pic>
      <p:sp>
        <p:nvSpPr>
          <p:cNvPr id="3" name="TextBox 2"/>
          <p:cNvSpPr txBox="1"/>
          <p:nvPr/>
        </p:nvSpPr>
        <p:spPr>
          <a:xfrm>
            <a:off x="249382" y="581891"/>
            <a:ext cx="3565236" cy="1477328"/>
          </a:xfrm>
          <a:prstGeom prst="rect">
            <a:avLst/>
          </a:prstGeom>
          <a:noFill/>
        </p:spPr>
        <p:txBody>
          <a:bodyPr wrap="square" rtlCol="0">
            <a:spAutoFit/>
          </a:bodyPr>
          <a:lstStyle/>
          <a:p>
            <a:r>
              <a:rPr lang="en-GB" dirty="0">
                <a:solidFill>
                  <a:schemeClr val="bg1"/>
                </a:solidFill>
              </a:rPr>
              <a:t>An overview of each module.</a:t>
            </a:r>
          </a:p>
          <a:p>
            <a:endParaRPr lang="en-GB" dirty="0">
              <a:solidFill>
                <a:schemeClr val="bg1"/>
              </a:solidFill>
            </a:endParaRPr>
          </a:p>
          <a:p>
            <a:r>
              <a:rPr lang="en-GB" b="1" dirty="0">
                <a:solidFill>
                  <a:schemeClr val="bg1"/>
                </a:solidFill>
              </a:rPr>
              <a:t>Module 1</a:t>
            </a:r>
            <a:r>
              <a:rPr lang="en-GB" dirty="0">
                <a:solidFill>
                  <a:schemeClr val="bg1"/>
                </a:solidFill>
              </a:rPr>
              <a:t> – Autumn Term</a:t>
            </a:r>
          </a:p>
          <a:p>
            <a:r>
              <a:rPr lang="en-GB" b="1" dirty="0">
                <a:solidFill>
                  <a:schemeClr val="bg1"/>
                </a:solidFill>
              </a:rPr>
              <a:t>Module 2 </a:t>
            </a:r>
            <a:r>
              <a:rPr lang="en-GB" dirty="0">
                <a:solidFill>
                  <a:schemeClr val="bg1"/>
                </a:solidFill>
              </a:rPr>
              <a:t>– Spring Term</a:t>
            </a:r>
          </a:p>
          <a:p>
            <a:r>
              <a:rPr lang="en-GB" b="1" dirty="0">
                <a:solidFill>
                  <a:schemeClr val="bg1"/>
                </a:solidFill>
              </a:rPr>
              <a:t>Module 3</a:t>
            </a:r>
            <a:r>
              <a:rPr lang="en-GB" dirty="0">
                <a:solidFill>
                  <a:schemeClr val="bg1"/>
                </a:solidFill>
              </a:rPr>
              <a:t> – Summer Term</a:t>
            </a:r>
          </a:p>
        </p:txBody>
      </p:sp>
    </p:spTree>
    <p:extLst>
      <p:ext uri="{BB962C8B-B14F-4D97-AF65-F5344CB8AC3E}">
        <p14:creationId xmlns:p14="http://schemas.microsoft.com/office/powerpoint/2010/main" val="94254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61776" y="223982"/>
            <a:ext cx="7057570" cy="6388154"/>
          </a:xfrm>
          <a:prstGeom prst="rect">
            <a:avLst/>
          </a:prstGeom>
        </p:spPr>
      </p:pic>
      <p:sp>
        <p:nvSpPr>
          <p:cNvPr id="2" name="Rectangle 1"/>
          <p:cNvSpPr/>
          <p:nvPr/>
        </p:nvSpPr>
        <p:spPr>
          <a:xfrm>
            <a:off x="729673" y="492081"/>
            <a:ext cx="6096000" cy="1477328"/>
          </a:xfrm>
          <a:prstGeom prst="rect">
            <a:avLst/>
          </a:prstGeom>
        </p:spPr>
        <p:txBody>
          <a:bodyPr>
            <a:spAutoFit/>
          </a:bodyPr>
          <a:lstStyle/>
          <a:p>
            <a:r>
              <a:rPr lang="en-GB" dirty="0">
                <a:solidFill>
                  <a:schemeClr val="bg1"/>
                </a:solidFill>
              </a:rPr>
              <a:t>An overview of each module.</a:t>
            </a:r>
          </a:p>
          <a:p>
            <a:endParaRPr lang="en-GB" dirty="0">
              <a:solidFill>
                <a:schemeClr val="bg1"/>
              </a:solidFill>
            </a:endParaRPr>
          </a:p>
          <a:p>
            <a:r>
              <a:rPr lang="en-GB" b="1" dirty="0">
                <a:solidFill>
                  <a:schemeClr val="bg1"/>
                </a:solidFill>
              </a:rPr>
              <a:t>Module 1</a:t>
            </a:r>
            <a:r>
              <a:rPr lang="en-GB" dirty="0">
                <a:solidFill>
                  <a:schemeClr val="bg1"/>
                </a:solidFill>
              </a:rPr>
              <a:t> – Autumn Term</a:t>
            </a:r>
          </a:p>
          <a:p>
            <a:r>
              <a:rPr lang="en-GB" b="1" dirty="0">
                <a:solidFill>
                  <a:schemeClr val="bg1"/>
                </a:solidFill>
              </a:rPr>
              <a:t>Module 2</a:t>
            </a:r>
            <a:r>
              <a:rPr lang="en-GB" dirty="0">
                <a:solidFill>
                  <a:schemeClr val="bg1"/>
                </a:solidFill>
              </a:rPr>
              <a:t> – Spring Term</a:t>
            </a:r>
          </a:p>
          <a:p>
            <a:r>
              <a:rPr lang="en-GB" b="1" dirty="0">
                <a:solidFill>
                  <a:schemeClr val="bg1"/>
                </a:solidFill>
              </a:rPr>
              <a:t>Module 3</a:t>
            </a:r>
            <a:r>
              <a:rPr lang="en-GB" dirty="0">
                <a:solidFill>
                  <a:schemeClr val="bg1"/>
                </a:solidFill>
              </a:rPr>
              <a:t> – Summer Term</a:t>
            </a:r>
          </a:p>
        </p:txBody>
      </p:sp>
    </p:spTree>
    <p:extLst>
      <p:ext uri="{BB962C8B-B14F-4D97-AF65-F5344CB8AC3E}">
        <p14:creationId xmlns:p14="http://schemas.microsoft.com/office/powerpoint/2010/main" val="403481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75097" y="150091"/>
            <a:ext cx="6879593" cy="6413026"/>
          </a:xfrm>
          <a:prstGeom prst="rect">
            <a:avLst/>
          </a:prstGeom>
        </p:spPr>
      </p:pic>
      <p:sp>
        <p:nvSpPr>
          <p:cNvPr id="2" name="Rectangle 1"/>
          <p:cNvSpPr/>
          <p:nvPr/>
        </p:nvSpPr>
        <p:spPr>
          <a:xfrm>
            <a:off x="720436" y="630627"/>
            <a:ext cx="6096000" cy="1477328"/>
          </a:xfrm>
          <a:prstGeom prst="rect">
            <a:avLst/>
          </a:prstGeom>
        </p:spPr>
        <p:txBody>
          <a:bodyPr>
            <a:spAutoFit/>
          </a:bodyPr>
          <a:lstStyle/>
          <a:p>
            <a:r>
              <a:rPr lang="en-GB" dirty="0">
                <a:solidFill>
                  <a:schemeClr val="bg1"/>
                </a:solidFill>
              </a:rPr>
              <a:t>An overview of each module.</a:t>
            </a:r>
          </a:p>
          <a:p>
            <a:endParaRPr lang="en-GB" dirty="0">
              <a:solidFill>
                <a:schemeClr val="bg1"/>
              </a:solidFill>
            </a:endParaRPr>
          </a:p>
          <a:p>
            <a:r>
              <a:rPr lang="en-GB" b="1" dirty="0">
                <a:solidFill>
                  <a:schemeClr val="bg1"/>
                </a:solidFill>
              </a:rPr>
              <a:t>Module 1 </a:t>
            </a:r>
            <a:r>
              <a:rPr lang="en-GB" dirty="0">
                <a:solidFill>
                  <a:schemeClr val="bg1"/>
                </a:solidFill>
              </a:rPr>
              <a:t>– Autumn Term</a:t>
            </a:r>
          </a:p>
          <a:p>
            <a:r>
              <a:rPr lang="en-GB" b="1" dirty="0">
                <a:solidFill>
                  <a:schemeClr val="bg1"/>
                </a:solidFill>
              </a:rPr>
              <a:t>Module 2</a:t>
            </a:r>
            <a:r>
              <a:rPr lang="en-GB" dirty="0">
                <a:solidFill>
                  <a:schemeClr val="bg1"/>
                </a:solidFill>
              </a:rPr>
              <a:t> – Spring Term</a:t>
            </a:r>
          </a:p>
          <a:p>
            <a:r>
              <a:rPr lang="en-GB" b="1" dirty="0">
                <a:solidFill>
                  <a:schemeClr val="bg1"/>
                </a:solidFill>
              </a:rPr>
              <a:t>Module 3</a:t>
            </a:r>
            <a:r>
              <a:rPr lang="en-GB" dirty="0">
                <a:solidFill>
                  <a:schemeClr val="bg1"/>
                </a:solidFill>
              </a:rPr>
              <a:t> – Summer Term</a:t>
            </a:r>
          </a:p>
        </p:txBody>
      </p:sp>
    </p:spTree>
    <p:extLst>
      <p:ext uri="{BB962C8B-B14F-4D97-AF65-F5344CB8AC3E}">
        <p14:creationId xmlns:p14="http://schemas.microsoft.com/office/powerpoint/2010/main" val="359282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417" y="1424909"/>
            <a:ext cx="11083637" cy="5139869"/>
          </a:xfrm>
          <a:prstGeom prst="rect">
            <a:avLst/>
          </a:prstGeom>
        </p:spPr>
        <p:txBody>
          <a:bodyPr wrap="square">
            <a:spAutoFit/>
          </a:bodyPr>
          <a:lstStyle/>
          <a:p>
            <a:r>
              <a:rPr lang="en-GB" sz="3200" dirty="0">
                <a:solidFill>
                  <a:schemeClr val="bg1"/>
                </a:solidFill>
                <a:latin typeface="Calibri" panose="020F0502020204030204" pitchFamily="34" charset="0"/>
                <a:cs typeface="Calibri" panose="020F0502020204030204" pitchFamily="34" charset="0"/>
              </a:rPr>
              <a:t>In England, </a:t>
            </a:r>
            <a:r>
              <a:rPr lang="en-GB" sz="3200" b="1" dirty="0">
                <a:solidFill>
                  <a:schemeClr val="bg1"/>
                </a:solidFill>
                <a:latin typeface="Calibri" panose="020F0502020204030204" pitchFamily="34" charset="0"/>
                <a:cs typeface="Calibri" panose="020F0502020204030204" pitchFamily="34" charset="0"/>
              </a:rPr>
              <a:t>Sex Education </a:t>
            </a:r>
            <a:r>
              <a:rPr lang="en-GB" sz="3200" dirty="0">
                <a:solidFill>
                  <a:schemeClr val="bg1"/>
                </a:solidFill>
                <a:latin typeface="Calibri" panose="020F0502020204030204" pitchFamily="34" charset="0"/>
                <a:cs typeface="Calibri" panose="020F0502020204030204" pitchFamily="34" charset="0"/>
              </a:rPr>
              <a:t>is not statutory. The following slides show the yearly overview of topics explored within Life to the Full Plus for each key stage and highlight the non-statutory or sensitive topics that parents might want to discuss with teachers before the programme is delivered.</a:t>
            </a:r>
          </a:p>
          <a:p>
            <a:r>
              <a:rPr lang="en-GB" sz="3200" dirty="0">
                <a:solidFill>
                  <a:schemeClr val="bg1"/>
                </a:solidFill>
                <a:latin typeface="Calibri" panose="020F0502020204030204" pitchFamily="34" charset="0"/>
                <a:cs typeface="Calibri" panose="020F0502020204030204" pitchFamily="34" charset="0"/>
              </a:rPr>
              <a:t>Parents and carers will be informed by letter when the more sensitive aspects of our RSHE programme will be delivered, in order that they can be prepared to talk and answer questions about their children’s learning.</a:t>
            </a:r>
          </a:p>
          <a:p>
            <a:endParaRPr lang="en-GB" sz="4000"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1856509" y="334926"/>
            <a:ext cx="10261600" cy="1077218"/>
          </a:xfrm>
          <a:prstGeom prst="rect">
            <a:avLst/>
          </a:prstGeom>
        </p:spPr>
        <p:txBody>
          <a:bodyPr wrap="square">
            <a:spAutoFit/>
          </a:bodyPr>
          <a:lstStyle/>
          <a:p>
            <a:pPr algn="ctr"/>
            <a:r>
              <a:rPr lang="en-GB" sz="3200" b="1" dirty="0">
                <a:solidFill>
                  <a:schemeClr val="bg1"/>
                </a:solidFill>
                <a:latin typeface="Calibri" panose="020F0502020204030204" pitchFamily="34" charset="0"/>
                <a:cs typeface="Calibri" panose="020F0502020204030204" pitchFamily="34" charset="0"/>
              </a:rPr>
              <a:t>St John Fisher RC Primary School RHE and PSHE</a:t>
            </a:r>
          </a:p>
          <a:p>
            <a:pPr algn="ctr"/>
            <a:r>
              <a:rPr lang="en-GB" sz="3200" b="1" dirty="0">
                <a:solidFill>
                  <a:schemeClr val="bg1"/>
                </a:solidFill>
                <a:latin typeface="Calibri" panose="020F0502020204030204" pitchFamily="34" charset="0"/>
                <a:cs typeface="Calibri" panose="020F0502020204030204" pitchFamily="34" charset="0"/>
              </a:rPr>
              <a:t> Programme</a:t>
            </a:r>
          </a:p>
        </p:txBody>
      </p:sp>
      <p:pic>
        <p:nvPicPr>
          <p:cNvPr id="6" name="Picture 5"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93800" y="153049"/>
            <a:ext cx="1008225" cy="910437"/>
          </a:xfrm>
          <a:prstGeom prst="rect">
            <a:avLst/>
          </a:prstGeom>
          <a:noFill/>
          <a:ln>
            <a:noFill/>
          </a:ln>
        </p:spPr>
      </p:pic>
    </p:spTree>
    <p:extLst>
      <p:ext uri="{BB962C8B-B14F-4D97-AF65-F5344CB8AC3E}">
        <p14:creationId xmlns:p14="http://schemas.microsoft.com/office/powerpoint/2010/main" val="3303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6628" y="546243"/>
            <a:ext cx="8362113" cy="5688302"/>
          </a:xfrm>
          <a:prstGeom prst="rect">
            <a:avLst/>
          </a:prstGeom>
        </p:spPr>
      </p:pic>
    </p:spTree>
    <p:extLst>
      <p:ext uri="{BB962C8B-B14F-4D97-AF65-F5344CB8AC3E}">
        <p14:creationId xmlns:p14="http://schemas.microsoft.com/office/powerpoint/2010/main" val="34236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405</TotalTime>
  <Words>739</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Kielty</dc:creator>
  <cp:lastModifiedBy>nicole  hadfield</cp:lastModifiedBy>
  <cp:revision>42</cp:revision>
  <dcterms:created xsi:type="dcterms:W3CDTF">2019-04-26T16:52:34Z</dcterms:created>
  <dcterms:modified xsi:type="dcterms:W3CDTF">2024-09-13T13:53:09Z</dcterms:modified>
</cp:coreProperties>
</file>